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331" r:id="rId4"/>
    <p:sldId id="334" r:id="rId5"/>
    <p:sldId id="332" r:id="rId6"/>
    <p:sldId id="355" r:id="rId7"/>
    <p:sldId id="335" r:id="rId8"/>
    <p:sldId id="336" r:id="rId9"/>
    <p:sldId id="344" r:id="rId10"/>
    <p:sldId id="345" r:id="rId11"/>
    <p:sldId id="346" r:id="rId12"/>
    <p:sldId id="347" r:id="rId13"/>
    <p:sldId id="348" r:id="rId14"/>
    <p:sldId id="369" r:id="rId15"/>
    <p:sldId id="370" r:id="rId16"/>
    <p:sldId id="371" r:id="rId17"/>
    <p:sldId id="372" r:id="rId18"/>
    <p:sldId id="373" r:id="rId19"/>
    <p:sldId id="339" r:id="rId20"/>
    <p:sldId id="340" r:id="rId21"/>
    <p:sldId id="374" r:id="rId22"/>
    <p:sldId id="341" r:id="rId23"/>
  </p:sldIdLst>
  <p:sldSz cx="9906000" cy="6858000" type="A4"/>
  <p:notesSz cx="9906000" cy="6858000"/>
  <p:embeddedFontLst>
    <p:embeddedFont>
      <p:font typeface="PingFang SC" panose="020B0400000000000000" charset="-122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 userDrawn="1">
          <p15:clr>
            <a:srgbClr val="A4A3A4"/>
          </p15:clr>
        </p15:guide>
        <p15:guide id="2" pos="312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 showGuides="1">
      <p:cViewPr varScale="1">
        <p:scale>
          <a:sx n="116" d="100"/>
          <a:sy n="116" d="100"/>
        </p:scale>
        <p:origin x="1672" y="176"/>
      </p:cViewPr>
      <p:guideLst>
        <p:guide orient="horz" pos="708"/>
        <p:guide pos="312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jpeg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 panose="02020503050405090304"/>
                <a:cs typeface="Times New Roman" panose="0202050305040509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66510" y="1524232"/>
            <a:ext cx="8229112" cy="223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보고서</a:t>
            </a:r>
            <a:endParaRPr sz="3600" dirty="0">
              <a:latin typeface="Times New Roman" panose="02020503050405090304"/>
              <a:cs typeface="Times New Roman" panose="020205030504050903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lang="en-US" altLang="en-US" sz="3600" i="1" spc="-5" dirty="0">
                <a:solidFill>
                  <a:schemeClr val="bg1"/>
                </a:solidFill>
                <a:latin typeface="Times New Roman" panose="02020503050405090304"/>
                <a:cs typeface="Times New Roman" panose="02020503050405090304"/>
              </a:rPr>
              <a:t>Real-Time Change Detection and Multi-Platform Synchronization Management System Based on YOLOv5 and Django</a:t>
            </a:r>
            <a:endParaRPr lang="en-US" altLang="en-US" sz="3600" i="1" spc="-5" dirty="0">
              <a:solidFill>
                <a:schemeClr val="bg1"/>
              </a:solidFill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6220" y="3911600"/>
            <a:ext cx="413131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: 2021105558</a:t>
            </a:r>
            <a:endParaRPr lang="en-US" altLang="ko-KR" sz="2400" i="1" spc="-5" dirty="0">
              <a:solidFill>
                <a:srgbClr val="FF0000"/>
              </a:solidFill>
              <a:latin typeface="Times New Roman" panose="02020503050405090304"/>
              <a:cs typeface="Times New Roman" panose="020205030504050903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WANG XUDONG</a:t>
            </a:r>
            <a:endParaRPr lang="en-US" altLang="ko-KR" sz="2400" i="1" spc="-5" dirty="0">
              <a:solidFill>
                <a:srgbClr val="FFFFFF"/>
              </a:solidFill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2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511810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69024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228883" y="3810000"/>
            <a:ext cx="4309110" cy="47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5029483" y="3786505"/>
            <a:ext cx="4309110" cy="690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Picture 7" descr="Screenshot 2024-12-17 at 15.35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2058670"/>
            <a:ext cx="3072130" cy="1682750"/>
          </a:xfrm>
          <a:prstGeom prst="rect">
            <a:avLst/>
          </a:prstGeom>
        </p:spPr>
      </p:pic>
      <p:pic>
        <p:nvPicPr>
          <p:cNvPr id="9" name="Picture 8" descr="Screenshot 2024-12-17 at 15.23.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67865"/>
            <a:ext cx="2573655" cy="1725930"/>
          </a:xfrm>
          <a:prstGeom prst="rect">
            <a:avLst/>
          </a:prstGeom>
        </p:spPr>
      </p:pic>
      <p:pic>
        <p:nvPicPr>
          <p:cNvPr id="10" name="Picture 9" descr="Screenshot 2024-12-17 at 15.55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648200"/>
            <a:ext cx="1856105" cy="1853565"/>
          </a:xfrm>
          <a:prstGeom prst="rect">
            <a:avLst/>
          </a:prstGeom>
        </p:spPr>
      </p:pic>
      <p:pic>
        <p:nvPicPr>
          <p:cNvPr id="12" name="Picture 11" descr="Screenshot 2024-12-17 at 15.56.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4648200"/>
            <a:ext cx="2094230" cy="1804670"/>
          </a:xfrm>
          <a:prstGeom prst="rect">
            <a:avLst/>
          </a:prstGeom>
        </p:spPr>
      </p:pic>
      <p:pic>
        <p:nvPicPr>
          <p:cNvPr id="13" name="Picture 12" descr="Screenshot 2024-12-17 at 16.33.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4695825"/>
            <a:ext cx="3911600" cy="18059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8600" y="1525905"/>
            <a:ext cx="3954145" cy="148590"/>
          </a:xfrm>
          <a:prstGeom prst="rect">
            <a:avLst/>
          </a:prstGeom>
        </p:spPr>
        <p:txBody>
          <a:bodyPr>
            <a:noAutofit/>
          </a:bodyPr>
          <a:p>
            <a:r>
              <a:rPr lang="ko-KR" altLang="en-US" sz="1000"/>
              <a:t>사용자 보안을 위해 로그인 시 보안키를 활용하여 접근을 제한하고 관리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Django </a:t>
            </a:r>
            <a:r>
              <a:rPr lang="ko-KR" altLang="en-US" sz="1000"/>
              <a:t>로그인 화면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1" name="Text Box 10"/>
          <p:cNvSpPr txBox="1"/>
          <p:nvPr/>
        </p:nvSpPr>
        <p:spPr>
          <a:xfrm>
            <a:off x="5562600" y="1447800"/>
            <a:ext cx="375221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ko-KR" altLang="en-US" sz="1000"/>
              <a:t>이미지 블로그와 관련된 데이터를 관리하고 사용자 접근을 효율적으로 처리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Django Admin </a:t>
            </a:r>
            <a:r>
              <a:rPr lang="ko-KR" altLang="en-US" sz="1000"/>
              <a:t>관리 화면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4" name="Text Box 13"/>
          <p:cNvSpPr txBox="1"/>
          <p:nvPr/>
        </p:nvSpPr>
        <p:spPr>
          <a:xfrm>
            <a:off x="0" y="4038600"/>
            <a:ext cx="4388485" cy="74739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ko-KR" sz="1000"/>
              <a:t>HTTP Restful API</a:t>
            </a:r>
            <a:r>
              <a:rPr lang="ko-KR" altLang="en-US" sz="1000"/>
              <a:t>를 통해 이미지 게시 및 관련 데이터를 처리하고</a:t>
            </a:r>
            <a:r>
              <a:rPr lang="en-US" altLang="ko-KR" sz="1000"/>
              <a:t>, </a:t>
            </a:r>
            <a:r>
              <a:rPr lang="ko-KR" altLang="en-US" sz="1000"/>
              <a:t>사용자에게 게시된 콘텐츠를 제공할 수 있다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</a:t>
            </a:r>
            <a:r>
              <a:rPr lang="ko-KR" altLang="en-US" sz="1000"/>
              <a:t>게시된 이미지 리스트 및 </a:t>
            </a:r>
            <a:r>
              <a:rPr lang="en-US" altLang="ko-KR" sz="1000"/>
              <a:t>API </a:t>
            </a:r>
            <a:r>
              <a:rPr lang="ko-KR" altLang="en-US" sz="1000"/>
              <a:t>호출 결과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5" name="Text Box 14"/>
          <p:cNvSpPr txBox="1"/>
          <p:nvPr/>
        </p:nvSpPr>
        <p:spPr>
          <a:xfrm>
            <a:off x="4495800" y="4236402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r>
              <a:rPr lang="ko-KR" altLang="en-US" sz="1000"/>
              <a:t>이미지 데이터 목록을 획득하고 관리하기 위해 </a:t>
            </a:r>
            <a:r>
              <a:rPr lang="en-US" altLang="ko-KR" sz="1000"/>
              <a:t>HTTP Restful API</a:t>
            </a:r>
            <a:r>
              <a:rPr lang="ko-KR" altLang="en-US" sz="1000"/>
              <a:t>를 구현하며</a:t>
            </a:r>
            <a:r>
              <a:rPr lang="en-US" altLang="ko-KR" sz="1000"/>
              <a:t>, API </a:t>
            </a:r>
            <a:r>
              <a:rPr lang="ko-KR" altLang="en-US" sz="1000"/>
              <a:t>호출 시 </a:t>
            </a:r>
            <a:r>
              <a:rPr lang="en-US" altLang="ko-KR" sz="1000"/>
              <a:t>JSON </a:t>
            </a:r>
            <a:r>
              <a:rPr lang="ko-KR" altLang="en-US" sz="1000"/>
              <a:t>형식으로 데이터를 반환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API </a:t>
            </a:r>
            <a:r>
              <a:rPr lang="ko-KR" altLang="en-US" sz="1000"/>
              <a:t>응답 결과</a:t>
            </a:r>
            <a:r>
              <a:rPr lang="en-US" altLang="ko-KR" sz="1000"/>
              <a:t>)</a:t>
            </a:r>
            <a:endParaRPr lang="en-US" altLang="ko-KR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64579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87503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Picture 4" descr="P25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209800"/>
            <a:ext cx="2430145" cy="3109595"/>
          </a:xfrm>
          <a:prstGeom prst="rect">
            <a:avLst/>
          </a:prstGeom>
        </p:spPr>
      </p:pic>
      <p:pic>
        <p:nvPicPr>
          <p:cNvPr id="6" name="Picture 5" descr="Screenshot 2024-12-17 at 17.42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514600"/>
            <a:ext cx="3264535" cy="25374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52400" y="1365885"/>
            <a:ext cx="3787140" cy="692150"/>
          </a:xfrm>
          <a:prstGeom prst="rect">
            <a:avLst/>
          </a:prstGeom>
        </p:spPr>
        <p:txBody>
          <a:bodyPr>
            <a:noAutofit/>
          </a:bodyPr>
          <a:p>
            <a:r>
              <a:rPr lang="ko-KR" altLang="en-US" sz="1000"/>
              <a:t>사용자 인터페이스</a:t>
            </a:r>
            <a:r>
              <a:rPr lang="en-US" altLang="ko-KR" sz="1000"/>
              <a:t>(UI)</a:t>
            </a:r>
            <a:r>
              <a:rPr lang="ko-KR" altLang="en-US" sz="1000"/>
              <a:t>를 개선하고 추가 기능을 테스트하기 위해 구현된 화면입니다</a:t>
            </a:r>
            <a:r>
              <a:rPr lang="en-US" altLang="ko-KR" sz="1000"/>
              <a:t>. </a:t>
            </a:r>
            <a:r>
              <a:rPr lang="ko-KR" altLang="en-US" sz="1000"/>
              <a:t>이를 통해 다양한 기능을 확장하고 사용성을 높일 수 있습니다</a:t>
            </a:r>
            <a:r>
              <a:rPr lang="en-US" altLang="ko-KR" sz="1000"/>
              <a:t>.</a:t>
            </a:r>
            <a:endParaRPr lang="en-US" altLang="ko-KR" sz="1000"/>
          </a:p>
          <a:p>
            <a:r>
              <a:rPr lang="en-US" altLang="ko-KR" sz="1000"/>
              <a:t>(</a:t>
            </a:r>
            <a:r>
              <a:rPr lang="ko-KR" altLang="en-US" sz="1000"/>
              <a:t>스크린샷</a:t>
            </a:r>
            <a:r>
              <a:rPr lang="en-US" altLang="ko-KR" sz="1000"/>
              <a:t>: </a:t>
            </a:r>
            <a:r>
              <a:rPr lang="ko-KR" altLang="en-US" sz="1000"/>
              <a:t>사용자 </a:t>
            </a:r>
            <a:r>
              <a:rPr lang="en-US" altLang="ko-KR" sz="1000"/>
              <a:t>UI </a:t>
            </a:r>
            <a:r>
              <a:rPr lang="ko-KR" altLang="en-US" sz="1000"/>
              <a:t>테스트 화면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8" name="Text Box 7"/>
          <p:cNvSpPr txBox="1"/>
          <p:nvPr/>
        </p:nvSpPr>
        <p:spPr>
          <a:xfrm>
            <a:off x="5029200" y="1447800"/>
            <a:ext cx="3771265" cy="523875"/>
          </a:xfrm>
          <a:prstGeom prst="rect">
            <a:avLst/>
          </a:prstGeom>
        </p:spPr>
        <p:txBody>
          <a:bodyPr>
            <a:noAutofit/>
          </a:bodyPr>
          <a:p>
            <a:r>
              <a:rPr lang="ko-KR" altLang="en-US" sz="1000"/>
              <a:t>서버와 통신하여 이미지를 불러오는 기능이 추가되었습니다</a:t>
            </a:r>
            <a:r>
              <a:rPr lang="en-US" altLang="ko-KR" sz="1000"/>
              <a:t>. Java </a:t>
            </a:r>
            <a:r>
              <a:rPr lang="ko-KR" altLang="en-US" sz="1000"/>
              <a:t>코드 기반으로 </a:t>
            </a:r>
            <a:r>
              <a:rPr lang="en-US" altLang="ko-KR" sz="1000"/>
              <a:t>HTTP </a:t>
            </a:r>
            <a:r>
              <a:rPr lang="ko-KR" altLang="en-US" sz="1000"/>
              <a:t>요청을 처리하고 데이터를 </a:t>
            </a:r>
            <a:r>
              <a:rPr lang="en-US" altLang="ko-KR" sz="1000"/>
              <a:t>UI</a:t>
            </a:r>
            <a:r>
              <a:rPr lang="ko-KR" altLang="en-US" sz="1000"/>
              <a:t>에 동적으로 표시합니다</a:t>
            </a:r>
            <a:r>
              <a:rPr lang="en-US" altLang="ko-KR" sz="1000"/>
              <a:t>.</a:t>
            </a:r>
            <a:endParaRPr lang="en-US" altLang="ko-KR" sz="1000"/>
          </a:p>
          <a:p>
            <a:r>
              <a:rPr lang="en-US" altLang="ko-KR" sz="1000"/>
              <a:t>(</a:t>
            </a:r>
            <a:r>
              <a:rPr lang="ko-KR" altLang="en-US" sz="1000"/>
              <a:t>스크린샷</a:t>
            </a:r>
            <a:r>
              <a:rPr lang="en-US" altLang="ko-KR" sz="1000"/>
              <a:t>: </a:t>
            </a:r>
            <a:r>
              <a:rPr lang="ko-KR" altLang="en-US" sz="1000"/>
              <a:t>코드 예시 및 이미지 로딩 화면</a:t>
            </a:r>
            <a:r>
              <a:rPr lang="en-US" altLang="ko-KR" sz="1000"/>
              <a:t>)</a:t>
            </a:r>
            <a:endParaRPr lang="en-US" altLang="ko-KR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7503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69024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690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4953283" y="4038600"/>
            <a:ext cx="4309110" cy="645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indent="0" latinLnBrk="0"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Picture 7" descr="Screenshot 2024-12-17 at 17.52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1871980"/>
            <a:ext cx="1031240" cy="2082800"/>
          </a:xfrm>
          <a:prstGeom prst="rect">
            <a:avLst/>
          </a:prstGeom>
        </p:spPr>
      </p:pic>
      <p:pic>
        <p:nvPicPr>
          <p:cNvPr id="9" name="Picture 8" descr="Screenshot 2024-12-17 at 17.52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09185"/>
            <a:ext cx="2075815" cy="1744345"/>
          </a:xfrm>
          <a:prstGeom prst="rect">
            <a:avLst/>
          </a:prstGeom>
        </p:spPr>
      </p:pic>
      <p:pic>
        <p:nvPicPr>
          <p:cNvPr id="10" name="Picture 9" descr="Screenshot 2024-12-17 at 17.53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60" y="4267200"/>
            <a:ext cx="1123315" cy="2438400"/>
          </a:xfrm>
          <a:prstGeom prst="rect">
            <a:avLst/>
          </a:prstGeom>
        </p:spPr>
      </p:pic>
      <p:pic>
        <p:nvPicPr>
          <p:cNvPr id="11" name="Picture 10" descr="Screenshot 2024-12-17 at 17.56.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994275"/>
            <a:ext cx="3278505" cy="1628140"/>
          </a:xfrm>
          <a:prstGeom prst="rect">
            <a:avLst/>
          </a:prstGeom>
        </p:spPr>
      </p:pic>
      <p:pic>
        <p:nvPicPr>
          <p:cNvPr id="12" name="Picture 11" descr="Screenshot 2024-12-17 at 18.01.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338705"/>
            <a:ext cx="2036445" cy="1195070"/>
          </a:xfrm>
          <a:prstGeom prst="rect">
            <a:avLst/>
          </a:prstGeom>
        </p:spPr>
      </p:pic>
      <p:pic>
        <p:nvPicPr>
          <p:cNvPr id="13" name="Picture 12" descr="Screenshot 2024-12-17 at 17.59.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235" y="2292985"/>
            <a:ext cx="1751965" cy="12846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52400" y="1373505"/>
            <a:ext cx="3733165" cy="414020"/>
          </a:xfrm>
          <a:prstGeom prst="rect">
            <a:avLst/>
          </a:prstGeom>
        </p:spPr>
        <p:txBody>
          <a:bodyPr>
            <a:noAutofit/>
          </a:bodyPr>
          <a:p>
            <a:r>
              <a:rPr lang="ko-KR" altLang="en-US" sz="1000"/>
              <a:t>이미지 리스트를 사용자 화면에 표시하는 기능</a:t>
            </a:r>
            <a:r>
              <a:rPr lang="en-US" altLang="ko-KR" sz="1000"/>
              <a:t>. </a:t>
            </a:r>
            <a:r>
              <a:rPr lang="ko-KR" altLang="en-US" sz="1000"/>
              <a:t>다양한 플랫폼에서 호환되며 제한된 형태로 기능을 제공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</a:t>
            </a:r>
            <a:r>
              <a:rPr lang="ko-KR" altLang="en-US" sz="1000"/>
              <a:t>이미지 리스트 </a:t>
            </a:r>
            <a:r>
              <a:rPr lang="en-US" altLang="ko-KR" sz="1000"/>
              <a:t>UI)</a:t>
            </a:r>
            <a:endParaRPr lang="en-US" altLang="ko-KR" sz="1000"/>
          </a:p>
        </p:txBody>
      </p:sp>
      <p:sp>
        <p:nvSpPr>
          <p:cNvPr id="14" name="Text Box 13"/>
          <p:cNvSpPr txBox="1"/>
          <p:nvPr/>
        </p:nvSpPr>
        <p:spPr>
          <a:xfrm>
            <a:off x="5101590" y="1524000"/>
            <a:ext cx="409321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ko-KR" altLang="en-US" sz="1000"/>
              <a:t>서버와 통신하여 이미지 목록을 가져오고 표시</a:t>
            </a:r>
            <a:r>
              <a:rPr lang="en-US" altLang="ko-KR" sz="1000"/>
              <a:t>. API </a:t>
            </a:r>
            <a:r>
              <a:rPr lang="ko-KR" altLang="en-US" sz="1000"/>
              <a:t>호출을 통해 </a:t>
            </a:r>
            <a:r>
              <a:rPr lang="en-US" altLang="ko-KR" sz="1000"/>
              <a:t>JSON </a:t>
            </a:r>
            <a:r>
              <a:rPr lang="ko-KR" altLang="en-US" sz="1000"/>
              <a:t>형식 데이터를 처리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API </a:t>
            </a:r>
            <a:r>
              <a:rPr lang="ko-KR" altLang="en-US" sz="1000"/>
              <a:t>응답 및 이미지 리스트 출력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5" name="Text Box 14"/>
          <p:cNvSpPr txBox="1"/>
          <p:nvPr/>
        </p:nvSpPr>
        <p:spPr>
          <a:xfrm>
            <a:off x="76200" y="4419600"/>
            <a:ext cx="3033395" cy="419100"/>
          </a:xfrm>
          <a:prstGeom prst="rect">
            <a:avLst/>
          </a:prstGeom>
        </p:spPr>
        <p:txBody>
          <a:bodyPr>
            <a:noAutofit/>
          </a:bodyPr>
          <a:p>
            <a:r>
              <a:rPr lang="ko-KR" altLang="en-US" sz="1000"/>
              <a:t>공통기능을 활용하여 확장된 사용자 </a:t>
            </a:r>
            <a:r>
              <a:rPr lang="en-US" altLang="ko-KR" sz="1000"/>
              <a:t>UI</a:t>
            </a:r>
            <a:r>
              <a:rPr lang="ko-KR" altLang="en-US" sz="1000"/>
              <a:t>를 제공하고</a:t>
            </a:r>
            <a:r>
              <a:rPr lang="en-US" altLang="ko-KR" sz="1000"/>
              <a:t>, </a:t>
            </a:r>
            <a:r>
              <a:rPr lang="ko-KR" altLang="en-US" sz="1000"/>
              <a:t>사용자 경험을 향상시킨다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</a:t>
            </a:r>
            <a:r>
              <a:rPr lang="ko-KR" altLang="en-US" sz="1000"/>
              <a:t>사용자 시나리오 </a:t>
            </a:r>
            <a:r>
              <a:rPr lang="en-US" altLang="ko-KR" sz="1000"/>
              <a:t>UI </a:t>
            </a:r>
            <a:r>
              <a:rPr lang="ko-KR" altLang="en-US" sz="1000"/>
              <a:t>예시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6" name="Text Box 15"/>
          <p:cNvSpPr txBox="1"/>
          <p:nvPr/>
        </p:nvSpPr>
        <p:spPr>
          <a:xfrm>
            <a:off x="5544820" y="4267200"/>
            <a:ext cx="3421380" cy="5530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ko-KR" sz="1000"/>
              <a:t>RecyclerView </a:t>
            </a:r>
            <a:r>
              <a:rPr lang="ko-KR" altLang="en-US" sz="1000"/>
              <a:t>및 어댑터를 활용한 추가 기능을 구현</a:t>
            </a:r>
            <a:r>
              <a:rPr lang="en-US" altLang="ko-KR" sz="1000"/>
              <a:t>. </a:t>
            </a:r>
            <a:r>
              <a:rPr lang="ko-KR" altLang="en-US" sz="1000"/>
              <a:t>이미지 데이터를 동적으로 로드하고 표시하는 기능이 포함됨</a:t>
            </a:r>
            <a:r>
              <a:rPr lang="en-US" altLang="ko-KR" sz="1000"/>
              <a:t>. (</a:t>
            </a:r>
            <a:r>
              <a:rPr lang="ko-KR" altLang="en-US" sz="1000"/>
              <a:t>스크린샷</a:t>
            </a:r>
            <a:r>
              <a:rPr lang="en-US" altLang="ko-KR" sz="1000"/>
              <a:t>: Java </a:t>
            </a:r>
            <a:r>
              <a:rPr lang="ko-KR" altLang="en-US" sz="1000"/>
              <a:t>코드 예시</a:t>
            </a:r>
            <a:r>
              <a:rPr lang="en-US" altLang="ko-KR" sz="1000"/>
              <a:t>)</a:t>
            </a:r>
            <a:endParaRPr lang="en-US" altLang="ko-KR"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39795" y="1651000"/>
            <a:ext cx="142874" cy="146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23135" y="2331085"/>
            <a:ext cx="142874" cy="146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1340" y="566076"/>
            <a:ext cx="6047740" cy="4217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80" dirty="0">
                <a:solidFill>
                  <a:srgbClr val="001F5F"/>
                </a:solidFill>
                <a:latin typeface="Malgun Gothic"/>
                <a:cs typeface="Malgun Gothic"/>
              </a:rPr>
              <a:t>기</a:t>
            </a:r>
            <a:r>
              <a:rPr sz="2000" spc="-440" dirty="0">
                <a:solidFill>
                  <a:srgbClr val="001F5F"/>
                </a:solidFill>
                <a:latin typeface="Malgun Gothic"/>
                <a:cs typeface="Malgun Gothic"/>
              </a:rPr>
              <a:t> </a:t>
            </a:r>
            <a:r>
              <a:rPr sz="2000" spc="-340" dirty="0">
                <a:solidFill>
                  <a:srgbClr val="001F5F"/>
                </a:solidFill>
                <a:latin typeface="Malgun Gothic"/>
                <a:cs typeface="Malgun Gothic"/>
              </a:rPr>
              <a:t>능</a:t>
            </a:r>
            <a:endParaRPr sz="2000">
              <a:latin typeface="Malgun Gothic"/>
              <a:cs typeface="Malgun Gothic"/>
            </a:endParaRPr>
          </a:p>
          <a:p>
            <a:pPr marL="310515" indent="-286385">
              <a:lnSpc>
                <a:spcPct val="100000"/>
              </a:lnSpc>
              <a:spcBef>
                <a:spcPts val="3130"/>
              </a:spcBef>
              <a:buFont typeface="Wingdings" panose="05000000000000000000"/>
              <a:buChar char=""/>
              <a:tabLst>
                <a:tab pos="310515" algn="l"/>
              </a:tabLst>
            </a:pPr>
            <a:r>
              <a:rPr sz="2000" spc="-95" dirty="0">
                <a:solidFill>
                  <a:srgbClr val="548ED4"/>
                </a:solidFill>
                <a:latin typeface="Malgun Gothic"/>
                <a:cs typeface="Malgun Gothic"/>
              </a:rPr>
              <a:t>Edge</a:t>
            </a:r>
            <a:r>
              <a:rPr sz="2000" spc="-16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10" dirty="0">
                <a:solidFill>
                  <a:srgbClr val="548ED4"/>
                </a:solidFill>
                <a:latin typeface="Malgun Gothic"/>
                <a:cs typeface="Malgun Gothic"/>
              </a:rPr>
              <a:t>System</a:t>
            </a:r>
            <a:endParaRPr sz="2000">
              <a:latin typeface="Malgun Gothic"/>
              <a:cs typeface="Malgun Gothic"/>
            </a:endParaRPr>
          </a:p>
          <a:p>
            <a:pPr marL="311150" indent="-287020">
              <a:lnSpc>
                <a:spcPct val="100000"/>
              </a:lnSpc>
              <a:spcBef>
                <a:spcPts val="180"/>
              </a:spcBef>
              <a:buFont typeface="Wingdings" panose="05000000000000000000"/>
              <a:buChar char=""/>
              <a:tabLst>
                <a:tab pos="311150" algn="l"/>
                <a:tab pos="3098800" algn="l"/>
              </a:tabLst>
            </a:pPr>
            <a:r>
              <a:rPr sz="1400" dirty="0">
                <a:latin typeface="Arial MT"/>
                <a:cs typeface="Arial MT"/>
              </a:rPr>
              <a:t>Edge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System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 </a:t>
            </a:r>
            <a:r>
              <a:rPr sz="1400" spc="-204" dirty="0">
                <a:latin typeface="Malgun Gothic"/>
                <a:cs typeface="Malgun Gothic"/>
              </a:rPr>
              <a:t>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리</a:t>
            </a:r>
            <a:r>
              <a:rPr sz="1400" dirty="0">
                <a:latin typeface="Malgun Gothic"/>
                <a:cs typeface="Malgun Gothic"/>
              </a:rPr>
              <a:t>	</a:t>
            </a:r>
            <a:r>
              <a:rPr sz="1400" spc="-204" dirty="0">
                <a:latin typeface="Malgun Gothic"/>
                <a:cs typeface="Malgun Gothic"/>
              </a:rPr>
              <a:t>강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화</a:t>
            </a:r>
            <a:endParaRPr sz="14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400">
              <a:latin typeface="Malgun Gothic"/>
              <a:cs typeface="Malgun Gothic"/>
            </a:endParaRPr>
          </a:p>
          <a:p>
            <a:pPr marL="311150" indent="-287020">
              <a:lnSpc>
                <a:spcPct val="100000"/>
              </a:lnSpc>
              <a:buFont typeface="Arial MT"/>
              <a:buChar char="•"/>
              <a:tabLst>
                <a:tab pos="311150" algn="l"/>
                <a:tab pos="1881505" algn="l"/>
              </a:tabLst>
            </a:pP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리</a:t>
            </a:r>
            <a:r>
              <a:rPr sz="1400" dirty="0">
                <a:latin typeface="Malgun Gothic"/>
                <a:cs typeface="Malgun Gothic"/>
              </a:rPr>
              <a:t>	</a:t>
            </a:r>
            <a:r>
              <a:rPr sz="1400" spc="-204" dirty="0">
                <a:latin typeface="Malgun Gothic"/>
                <a:cs typeface="Malgun Gothic"/>
              </a:rPr>
              <a:t>강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0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311150" algn="l"/>
              </a:tabLst>
            </a:pPr>
            <a:r>
              <a:rPr sz="1400" spc="-10" dirty="0">
                <a:latin typeface="Arial MT"/>
                <a:cs typeface="Arial MT"/>
              </a:rPr>
              <a:t>YOLOv5</a:t>
            </a:r>
            <a:r>
              <a:rPr sz="1400" spc="-10" dirty="0">
                <a:latin typeface="Malgun Gothic"/>
                <a:cs typeface="Malgun Gothic"/>
              </a:rPr>
              <a:t>와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10" dirty="0">
                <a:latin typeface="Arial MT"/>
                <a:cs typeface="Arial MT"/>
              </a:rPr>
              <a:t>OpenCV</a:t>
            </a:r>
            <a:r>
              <a:rPr sz="1400" spc="-10" dirty="0">
                <a:latin typeface="Malgun Gothic"/>
                <a:cs typeface="Malgun Gothic"/>
              </a:rPr>
              <a:t>를</a:t>
            </a:r>
            <a:r>
              <a:rPr sz="1400" spc="-1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여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10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와</a:t>
            </a:r>
            <a:r>
              <a:rPr sz="1400" spc="-3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속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3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특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정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역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5" dirty="0">
                <a:latin typeface="Arial MT"/>
                <a:cs typeface="Arial MT"/>
              </a:rPr>
              <a:t>(</a:t>
            </a:r>
            <a:r>
              <a:rPr sz="1400" spc="-105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 </a:t>
            </a:r>
            <a:r>
              <a:rPr sz="1400" spc="-204" dirty="0">
                <a:latin typeface="Malgun Gothic"/>
                <a:cs typeface="Malgun Gothic"/>
              </a:rPr>
              <a:t>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치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경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5" dirty="0">
                <a:latin typeface="Arial MT"/>
                <a:cs typeface="Arial MT"/>
              </a:rPr>
              <a:t>).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  <a:buFont typeface="Arial MT"/>
              <a:buChar char="•"/>
            </a:pP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용</a:t>
            </a:r>
            <a:r>
              <a:rPr sz="1400" spc="-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엣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가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로</a:t>
            </a:r>
            <a:r>
              <a:rPr sz="1400" spc="-6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에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단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입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1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여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시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경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  <a:buFont typeface="Arial MT"/>
              <a:buChar char="•"/>
            </a:pP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311150" algn="l"/>
              </a:tabLst>
            </a:pPr>
            <a:r>
              <a:rPr sz="1400" dirty="0">
                <a:latin typeface="Arial MT"/>
                <a:cs typeface="Arial MT"/>
              </a:rPr>
              <a:t>YOLOv5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" dirty="0">
                <a:latin typeface="Arial MT"/>
                <a:cs typeface="Arial MT"/>
              </a:rPr>
              <a:t>/</a:t>
            </a:r>
            <a:r>
              <a:rPr sz="1400" spc="-10" dirty="0">
                <a:latin typeface="Malgun Gothic"/>
                <a:cs typeface="Malgun Gothic"/>
              </a:rPr>
              <a:t>후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3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1115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0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교</a:t>
            </a:r>
            <a:r>
              <a:rPr sz="1400" spc="-4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6" y="6476085"/>
            <a:ext cx="16897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Image</a:t>
            </a:r>
            <a:r>
              <a:rPr sz="1400" b="1" spc="1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6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565" y="579412"/>
            <a:ext cx="5746750" cy="4017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05"/>
              </a:spcBef>
            </a:pPr>
            <a:r>
              <a:rPr sz="2000" spc="-280" dirty="0">
                <a:solidFill>
                  <a:srgbClr val="001F5F"/>
                </a:solidFill>
                <a:latin typeface="Malgun Gothic"/>
                <a:cs typeface="Malgun Gothic"/>
              </a:rPr>
              <a:t>기</a:t>
            </a:r>
            <a:r>
              <a:rPr sz="2000" spc="-440" dirty="0">
                <a:solidFill>
                  <a:srgbClr val="001F5F"/>
                </a:solidFill>
                <a:latin typeface="Malgun Gothic"/>
                <a:cs typeface="Malgun Gothic"/>
              </a:rPr>
              <a:t> </a:t>
            </a:r>
            <a:r>
              <a:rPr sz="2000" spc="-340" dirty="0">
                <a:solidFill>
                  <a:srgbClr val="001F5F"/>
                </a:solidFill>
                <a:latin typeface="Malgun Gothic"/>
                <a:cs typeface="Malgun Gothic"/>
              </a:rPr>
              <a:t>능</a:t>
            </a:r>
            <a:endParaRPr sz="20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1820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800" spc="-50" dirty="0">
                <a:solidFill>
                  <a:srgbClr val="548ED4"/>
                </a:solidFill>
                <a:latin typeface="Malgun Gothic"/>
                <a:cs typeface="Malgun Gothic"/>
              </a:rPr>
              <a:t>Server</a:t>
            </a:r>
            <a:r>
              <a:rPr sz="1800" spc="-14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548ED4"/>
                </a:solidFill>
                <a:latin typeface="Malgun Gothic"/>
                <a:cs typeface="Malgun Gothic"/>
              </a:rPr>
              <a:t>System</a:t>
            </a:r>
            <a:endParaRPr sz="18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155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400" spc="-50" dirty="0">
                <a:latin typeface="Malgun Gothic"/>
                <a:cs typeface="Malgun Gothic"/>
              </a:rPr>
              <a:t>Server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System-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및</a:t>
            </a:r>
            <a:r>
              <a:rPr sz="1400" spc="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분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류</a:t>
            </a:r>
            <a:endParaRPr sz="14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400">
              <a:latin typeface="Malgun Gothic"/>
              <a:cs typeface="Malgun Gothic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위</a:t>
            </a:r>
            <a:r>
              <a:rPr sz="1400" spc="-5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5" dirty="0">
                <a:latin typeface="Arial MT"/>
                <a:cs typeface="Arial MT"/>
              </a:rPr>
              <a:t>(</a:t>
            </a:r>
            <a:r>
              <a:rPr sz="1400" spc="-105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험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)</a:t>
            </a:r>
            <a:r>
              <a:rPr sz="1400" dirty="0">
                <a:latin typeface="Malgun Gothic"/>
                <a:cs typeface="Malgun Gothic"/>
              </a:rPr>
              <a:t>에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라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선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위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는</a:t>
            </a:r>
            <a:r>
              <a:rPr sz="1400" spc="-4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치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로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400">
              <a:latin typeface="Arial MT"/>
              <a:cs typeface="Arial MT"/>
            </a:endParaRPr>
          </a:p>
          <a:p>
            <a:pPr marL="347345" indent="-334645">
              <a:lnSpc>
                <a:spcPct val="100000"/>
              </a:lnSpc>
              <a:buFont typeface="Arial MT"/>
              <a:buChar char="•"/>
              <a:tabLst>
                <a:tab pos="347345" algn="l"/>
              </a:tabLst>
            </a:pP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리</a:t>
            </a:r>
            <a:r>
              <a:rPr sz="1400" spc="-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9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여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9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에</a:t>
            </a:r>
            <a:r>
              <a:rPr sz="1400" spc="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400">
              <a:latin typeface="Arial MT"/>
              <a:cs typeface="Arial MT"/>
            </a:endParaRPr>
          </a:p>
          <a:p>
            <a:pPr marL="347345" indent="-3346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47345" algn="l"/>
              </a:tabLst>
            </a:pP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별</a:t>
            </a:r>
            <a:r>
              <a:rPr sz="1400" spc="-1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(Queue)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리</a:t>
            </a:r>
            <a:r>
              <a:rPr sz="1400" spc="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5" dirty="0">
                <a:latin typeface="Arial MT"/>
                <a:cs typeface="Arial MT"/>
              </a:rPr>
              <a:t>(</a:t>
            </a:r>
            <a:r>
              <a:rPr sz="1400" spc="-105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)</a:t>
            </a:r>
            <a:r>
              <a:rPr sz="1400" dirty="0">
                <a:latin typeface="Malgun Gothic"/>
                <a:cs typeface="Malgun Gothic"/>
              </a:rPr>
              <a:t>와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반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리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교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24600" y="1807464"/>
            <a:ext cx="3166872" cy="34350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565" y="566076"/>
            <a:ext cx="5375275" cy="3940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05"/>
              </a:spcBef>
            </a:pPr>
            <a:r>
              <a:rPr sz="2000" spc="-280" dirty="0">
                <a:solidFill>
                  <a:srgbClr val="001F5F"/>
                </a:solidFill>
                <a:latin typeface="Malgun Gothic"/>
                <a:cs typeface="Malgun Gothic"/>
              </a:rPr>
              <a:t>기</a:t>
            </a:r>
            <a:r>
              <a:rPr sz="2000" spc="-440" dirty="0">
                <a:solidFill>
                  <a:srgbClr val="001F5F"/>
                </a:solidFill>
                <a:latin typeface="Malgun Gothic"/>
                <a:cs typeface="Malgun Gothic"/>
              </a:rPr>
              <a:t> </a:t>
            </a:r>
            <a:r>
              <a:rPr sz="2000" spc="-340" dirty="0">
                <a:solidFill>
                  <a:srgbClr val="001F5F"/>
                </a:solidFill>
                <a:latin typeface="Malgun Gothic"/>
                <a:cs typeface="Malgun Gothic"/>
              </a:rPr>
              <a:t>능</a:t>
            </a:r>
            <a:endParaRPr sz="20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2525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800" spc="-50" dirty="0">
                <a:solidFill>
                  <a:srgbClr val="548ED4"/>
                </a:solidFill>
                <a:latin typeface="Malgun Gothic"/>
                <a:cs typeface="Malgun Gothic"/>
              </a:rPr>
              <a:t>Server</a:t>
            </a:r>
            <a:r>
              <a:rPr sz="1800" spc="-14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548ED4"/>
                </a:solidFill>
                <a:latin typeface="Malgun Gothic"/>
                <a:cs typeface="Malgun Gothic"/>
              </a:rPr>
              <a:t>System</a:t>
            </a:r>
            <a:endParaRPr sz="18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155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400" spc="-50" dirty="0">
                <a:latin typeface="Malgun Gothic"/>
                <a:cs typeface="Malgun Gothic"/>
              </a:rPr>
              <a:t>Server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60" dirty="0">
                <a:latin typeface="Malgun Gothic"/>
                <a:cs typeface="Malgun Gothic"/>
              </a:rPr>
              <a:t>System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-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및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백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업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관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60" dirty="0">
                <a:latin typeface="Malgun Gothic"/>
                <a:cs typeface="Malgun Gothic"/>
              </a:rPr>
              <a:t>리</a:t>
            </a:r>
            <a:endParaRPr sz="1400">
              <a:latin typeface="Malgun Gothic"/>
              <a:cs typeface="Malgun Gothic"/>
            </a:endParaRPr>
          </a:p>
          <a:p>
            <a:pPr marL="297815" indent="-285115">
              <a:lnSpc>
                <a:spcPct val="100000"/>
              </a:lnSpc>
              <a:spcBef>
                <a:spcPts val="2370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55" dirty="0">
                <a:latin typeface="Malgun Gothic"/>
                <a:cs typeface="Malgun Gothic"/>
              </a:rPr>
              <a:t>API</a:t>
            </a:r>
            <a:r>
              <a:rPr sz="1400" spc="-1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제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공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30" dirty="0">
                <a:latin typeface="Malgun Gothic"/>
                <a:cs typeface="Malgun Gothic"/>
              </a:rPr>
              <a:t>: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algun Gothic"/>
                <a:cs typeface="Malgun Gothic"/>
              </a:rPr>
              <a:t>-</a:t>
            </a:r>
            <a:r>
              <a:rPr sz="1400" spc="-200" dirty="0">
                <a:latin typeface="Malgun Gothic"/>
                <a:cs typeface="Malgun Gothic"/>
              </a:rPr>
              <a:t>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라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언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트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에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서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요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청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한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를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그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래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프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,</a:t>
            </a:r>
            <a:r>
              <a:rPr sz="1400" spc="-13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차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트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,</a:t>
            </a:r>
            <a:r>
              <a:rPr sz="1400" spc="-13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또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는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맵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형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태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로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반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환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algun Gothic"/>
                <a:cs typeface="Malgun Gothic"/>
              </a:rPr>
              <a:t>-</a:t>
            </a:r>
            <a:r>
              <a:rPr sz="1400" spc="-200" dirty="0">
                <a:latin typeface="Malgun Gothic"/>
                <a:cs typeface="Malgun Gothic"/>
              </a:rPr>
              <a:t>사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용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자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가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변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화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를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직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관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적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으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로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할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수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있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도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록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시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각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화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지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원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  <a:p>
            <a:pPr marL="297815" indent="-285115">
              <a:lnSpc>
                <a:spcPct val="100000"/>
              </a:lnSpc>
              <a:spcBef>
                <a:spcPts val="1890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백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업</a:t>
            </a:r>
            <a:r>
              <a:rPr sz="1400" spc="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및</a:t>
            </a:r>
            <a:r>
              <a:rPr sz="1400" spc="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력</a:t>
            </a:r>
            <a:r>
              <a:rPr sz="1400" spc="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30" dirty="0">
                <a:latin typeface="Malgun Gothic"/>
                <a:cs typeface="Malgun Gothic"/>
              </a:rPr>
              <a:t>: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algun Gothic"/>
                <a:cs typeface="Malgun Gothic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를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동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업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여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algun Gothic"/>
                <a:cs typeface="Malgun Gothic"/>
              </a:rPr>
              <a:t>-</a:t>
            </a:r>
            <a:r>
              <a:rPr sz="1400" spc="-200" dirty="0">
                <a:latin typeface="Malgun Gothic"/>
                <a:cs typeface="Malgun Gothic"/>
              </a:rPr>
              <a:t>과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거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를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검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색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할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수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있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는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이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력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관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리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기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능</a:t>
            </a:r>
            <a:r>
              <a:rPr sz="1400" spc="50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제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spc="-200" dirty="0">
                <a:latin typeface="Malgun Gothic"/>
                <a:cs typeface="Malgun Gothic"/>
              </a:rPr>
              <a:t>공</a:t>
            </a:r>
            <a:r>
              <a:rPr sz="1400" spc="-3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  <a:p>
            <a:pPr marL="297815" indent="-285115">
              <a:lnSpc>
                <a:spcPct val="100000"/>
              </a:lnSpc>
              <a:spcBef>
                <a:spcPts val="1890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소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30" dirty="0">
                <a:latin typeface="Malgun Gothic"/>
                <a:cs typeface="Malgun Gothic"/>
              </a:rPr>
              <a:t>: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algun Gothic"/>
                <a:cs typeface="Malgun Gothic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된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가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된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프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예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algun Gothic"/>
                <a:cs typeface="Malgun Gothic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트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와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55" dirty="0">
                <a:latin typeface="Malgun Gothic"/>
                <a:cs typeface="Malgun Gothic"/>
              </a:rPr>
              <a:t>API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간</a:t>
            </a:r>
            <a:r>
              <a:rPr sz="1400" spc="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청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45" dirty="0">
                <a:latin typeface="Malgun Gothic"/>
                <a:cs typeface="Malgun Gothic"/>
              </a:rPr>
              <a:t>/응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답</a:t>
            </a:r>
            <a:r>
              <a:rPr sz="1400" spc="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흐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05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57120" y="4422775"/>
            <a:ext cx="123824" cy="1587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3405" y="1237195"/>
            <a:ext cx="4559300" cy="338010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50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2000" spc="-75" dirty="0">
                <a:solidFill>
                  <a:srgbClr val="548ED4"/>
                </a:solidFill>
                <a:latin typeface="Malgun Gothic"/>
                <a:cs typeface="Malgun Gothic"/>
              </a:rPr>
              <a:t>Client</a:t>
            </a:r>
            <a:r>
              <a:rPr sz="2000" spc="-15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10" dirty="0">
                <a:solidFill>
                  <a:srgbClr val="548ED4"/>
                </a:solidFill>
                <a:latin typeface="Malgun Gothic"/>
                <a:cs typeface="Malgun Gothic"/>
              </a:rPr>
              <a:t>System</a:t>
            </a:r>
            <a:endParaRPr sz="20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180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400" dirty="0">
                <a:latin typeface="Arial MT"/>
                <a:cs typeface="Arial MT"/>
              </a:rPr>
              <a:t>Smartphone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Client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7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인</a:t>
            </a:r>
            <a:r>
              <a:rPr sz="1400" spc="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원</a:t>
            </a:r>
            <a:endParaRPr sz="14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237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자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4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세</a:t>
            </a:r>
            <a:r>
              <a:rPr sz="1400" spc="-8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접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로</a:t>
            </a:r>
            <a:r>
              <a:rPr sz="1400" spc="-8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송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4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204" dirty="0">
                <a:latin typeface="Malgun Gothic"/>
                <a:cs typeface="Malgun Gothic"/>
              </a:rPr>
              <a:t>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드</a:t>
            </a:r>
            <a:r>
              <a:rPr sz="1400" spc="-6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넷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경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도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거</a:t>
            </a:r>
            <a:r>
              <a:rPr sz="1400" spc="-5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자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경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험</a:t>
            </a:r>
            <a:r>
              <a:rPr sz="1400" spc="-1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4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8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용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시</a:t>
            </a:r>
            <a:r>
              <a:rPr sz="1400" spc="-3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97710" algn="l"/>
              </a:tabLst>
            </a:pP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spc="-204" dirty="0">
                <a:latin typeface="Malgun Gothic"/>
                <a:cs typeface="Malgun Gothic"/>
              </a:rPr>
              <a:t>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서</a:t>
            </a:r>
            <a:r>
              <a:rPr sz="1400" spc="-50" dirty="0">
                <a:latin typeface="Malgun Gothic"/>
                <a:cs typeface="Malgun Gothic"/>
              </a:rPr>
              <a:t> 알</a:t>
            </a:r>
            <a:r>
              <a:rPr sz="1400" dirty="0">
                <a:latin typeface="Malgun Gothic"/>
                <a:cs typeface="Malgun Gothic"/>
              </a:rPr>
              <a:t>	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및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람</a:t>
            </a:r>
            <a:r>
              <a:rPr sz="1400" spc="-5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spc="-280" dirty="0"/>
              <a:t>사</a:t>
            </a:r>
            <a:r>
              <a:rPr spc="-440" dirty="0"/>
              <a:t> </a:t>
            </a:r>
            <a:r>
              <a:rPr spc="-280" dirty="0"/>
              <a:t>용</a:t>
            </a:r>
            <a:r>
              <a:rPr spc="-440" dirty="0"/>
              <a:t> </a:t>
            </a:r>
            <a:r>
              <a:rPr spc="-280" dirty="0"/>
              <a:t>자</a:t>
            </a:r>
            <a:r>
              <a:rPr spc="95" dirty="0"/>
              <a:t> </a:t>
            </a:r>
            <a:r>
              <a:rPr spc="-280" dirty="0"/>
              <a:t>시</a:t>
            </a:r>
            <a:r>
              <a:rPr spc="-440" dirty="0"/>
              <a:t> </a:t>
            </a:r>
            <a:r>
              <a:rPr spc="-280" dirty="0"/>
              <a:t>나</a:t>
            </a:r>
            <a:r>
              <a:rPr spc="-440" dirty="0"/>
              <a:t> </a:t>
            </a:r>
            <a:r>
              <a:rPr spc="-280" dirty="0"/>
              <a:t>리</a:t>
            </a:r>
            <a:r>
              <a:rPr spc="-434" dirty="0"/>
              <a:t> </a:t>
            </a:r>
            <a:r>
              <a:rPr spc="-280" dirty="0"/>
              <a:t>오</a:t>
            </a:r>
            <a:r>
              <a:rPr spc="-440" dirty="0"/>
              <a:t> </a:t>
            </a:r>
            <a:r>
              <a:rPr spc="-50" dirty="0"/>
              <a:t>(Ui</a:t>
            </a:r>
            <a:r>
              <a:rPr spc="-175" dirty="0"/>
              <a:t> </a:t>
            </a:r>
            <a:r>
              <a:rPr spc="-280" dirty="0"/>
              <a:t>구</a:t>
            </a:r>
            <a:r>
              <a:rPr spc="-440" dirty="0"/>
              <a:t> </a:t>
            </a:r>
            <a:r>
              <a:rPr spc="-280" dirty="0"/>
              <a:t>성</a:t>
            </a:r>
            <a:r>
              <a:rPr spc="-434" dirty="0"/>
              <a:t> </a:t>
            </a:r>
            <a:r>
              <a:rPr spc="-50" dirty="0"/>
              <a:t>)</a:t>
            </a:r>
            <a:endParaRPr spc="-5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86429" y="2394178"/>
            <a:ext cx="123824" cy="158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4500" y="1309813"/>
            <a:ext cx="6279515" cy="253746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77190" indent="-352425">
              <a:lnSpc>
                <a:spcPct val="100000"/>
              </a:lnSpc>
              <a:spcBef>
                <a:spcPts val="350"/>
              </a:spcBef>
              <a:buFont typeface="Wingdings" panose="05000000000000000000"/>
              <a:buChar char=""/>
              <a:tabLst>
                <a:tab pos="377190" algn="l"/>
              </a:tabLst>
            </a:pP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주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요</a:t>
            </a:r>
            <a:r>
              <a:rPr sz="2000" spc="7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시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나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리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330" dirty="0">
                <a:solidFill>
                  <a:srgbClr val="548ED4"/>
                </a:solidFill>
                <a:latin typeface="Malgun Gothic"/>
                <a:cs typeface="Malgun Gothic"/>
              </a:rPr>
              <a:t>오</a:t>
            </a:r>
            <a:endParaRPr sz="20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180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인</a:t>
            </a:r>
            <a:endParaRPr sz="1400">
              <a:latin typeface="Malgun Gothic"/>
              <a:cs typeface="Malgun Gothic"/>
            </a:endParaRPr>
          </a:p>
          <a:p>
            <a:pPr marL="396875" indent="-38417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96875" algn="l"/>
              </a:tabLst>
            </a:pP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어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재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3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7345" indent="-3346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47345" algn="l"/>
              </a:tabLst>
            </a:pP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면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5" dirty="0">
                <a:latin typeface="Arial MT"/>
                <a:cs typeface="Arial MT"/>
              </a:rPr>
              <a:t>(</a:t>
            </a:r>
            <a:r>
              <a:rPr sz="1400" spc="-105" dirty="0">
                <a:latin typeface="Malgun Gothic"/>
                <a:cs typeface="Malgun Gothic"/>
              </a:rPr>
              <a:t>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형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)</a:t>
            </a:r>
            <a:r>
              <a:rPr sz="1400" dirty="0">
                <a:latin typeface="Malgun Gothic"/>
                <a:cs typeface="Malgun Gothic"/>
              </a:rPr>
              <a:t>가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7345" indent="-3346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47345" algn="l"/>
                <a:tab pos="2906395" algn="l"/>
              </a:tabLst>
            </a:pPr>
            <a:r>
              <a:rPr sz="1400" spc="-204" dirty="0">
                <a:latin typeface="Malgun Gothic"/>
                <a:cs typeface="Malgun Gothic"/>
              </a:rPr>
              <a:t>중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생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시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간</a:t>
            </a:r>
            <a:r>
              <a:rPr sz="1400" spc="-55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알</a:t>
            </a:r>
            <a:r>
              <a:rPr sz="1400" dirty="0">
                <a:latin typeface="Malgun Gothic"/>
                <a:cs typeface="Malgun Gothic"/>
              </a:rPr>
              <a:t>	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통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게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시</a:t>
            </a:r>
            <a:r>
              <a:rPr sz="1400" spc="-3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400">
              <a:latin typeface="Arial MT"/>
              <a:cs typeface="Arial MT"/>
            </a:endParaRPr>
          </a:p>
          <a:p>
            <a:pPr marL="311150" indent="-286385">
              <a:lnSpc>
                <a:spcPct val="100000"/>
              </a:lnSpc>
              <a:buFont typeface="Wingdings" panose="05000000000000000000"/>
              <a:buChar char=""/>
              <a:tabLst>
                <a:tab pos="311150" algn="l"/>
              </a:tabLst>
            </a:pP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색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및</a:t>
            </a:r>
            <a:r>
              <a:rPr sz="1400" spc="-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링</a:t>
            </a:r>
            <a:endParaRPr sz="1400">
              <a:latin typeface="Malgun Gothic"/>
              <a:cs typeface="Malgun Gothic"/>
            </a:endParaRPr>
          </a:p>
          <a:p>
            <a:pPr marL="359410" indent="-3346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9410" algn="l"/>
              </a:tabLst>
            </a:pP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창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에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특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정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나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입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해</a:t>
            </a:r>
            <a:r>
              <a:rPr sz="1400" spc="-10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련</a:t>
            </a:r>
            <a:r>
              <a:rPr sz="1400" spc="-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59410" indent="-3346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9410" algn="l"/>
              </a:tabLst>
            </a:pPr>
            <a:r>
              <a:rPr sz="1400" spc="-204" dirty="0">
                <a:latin typeface="Malgun Gothic"/>
                <a:cs typeface="Malgun Gothic"/>
              </a:rPr>
              <a:t>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별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05" dirty="0">
                <a:latin typeface="Arial MT"/>
                <a:cs typeface="Arial MT"/>
              </a:rPr>
              <a:t>(</a:t>
            </a:r>
            <a:r>
              <a:rPr sz="1400" spc="-105" dirty="0">
                <a:latin typeface="Malgun Gothic"/>
                <a:cs typeface="Malgun Gothic"/>
              </a:rPr>
              <a:t>예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10" dirty="0">
                <a:latin typeface="Arial MT"/>
                <a:cs typeface="Arial MT"/>
              </a:rPr>
              <a:t>"</a:t>
            </a:r>
            <a:r>
              <a:rPr sz="1400" spc="-110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",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10" dirty="0">
                <a:latin typeface="Arial MT"/>
                <a:cs typeface="Arial MT"/>
              </a:rPr>
              <a:t>"</a:t>
            </a:r>
            <a:r>
              <a:rPr sz="1400" spc="-110" dirty="0">
                <a:latin typeface="Malgun Gothic"/>
                <a:cs typeface="Malgun Gothic"/>
              </a:rPr>
              <a:t>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"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5" dirty="0">
                <a:latin typeface="Arial MT"/>
                <a:cs typeface="Arial MT"/>
              </a:rPr>
              <a:t>).</a:t>
            </a:r>
            <a:endParaRPr sz="1400">
              <a:latin typeface="Arial MT"/>
              <a:cs typeface="Arial MT"/>
            </a:endParaRPr>
          </a:p>
          <a:p>
            <a:pPr marL="359410" indent="-33464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359410" algn="l"/>
              </a:tabLst>
            </a:pPr>
            <a:r>
              <a:rPr sz="1400" spc="-204" dirty="0">
                <a:latin typeface="Malgun Gothic"/>
                <a:cs typeface="Malgun Gothic"/>
              </a:rPr>
              <a:t>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회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릭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면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세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께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동</a:t>
            </a:r>
            <a:r>
              <a:rPr sz="1400" spc="-3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800" spc="-50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035425" y="4838293"/>
            <a:ext cx="123824" cy="1587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2765" y="4434013"/>
            <a:ext cx="5301615" cy="105219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350"/>
              </a:spcBef>
              <a:buFont typeface="Wingdings" panose="05000000000000000000"/>
              <a:buChar char=""/>
              <a:tabLst>
                <a:tab pos="431165" algn="l"/>
              </a:tabLst>
            </a:pPr>
            <a:r>
              <a:rPr sz="2000" spc="-70" dirty="0">
                <a:solidFill>
                  <a:srgbClr val="548ED4"/>
                </a:solidFill>
                <a:latin typeface="Malgun Gothic"/>
                <a:cs typeface="Malgun Gothic"/>
              </a:rPr>
              <a:t>UI</a:t>
            </a:r>
            <a:r>
              <a:rPr sz="2000" spc="-19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구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성</a:t>
            </a:r>
            <a:r>
              <a:rPr sz="2000" spc="8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요</a:t>
            </a:r>
            <a:r>
              <a:rPr sz="2000" spc="-440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330" dirty="0">
                <a:solidFill>
                  <a:srgbClr val="548ED4"/>
                </a:solidFill>
                <a:latin typeface="Malgun Gothic"/>
                <a:cs typeface="Malgun Gothic"/>
              </a:rPr>
              <a:t>소</a:t>
            </a:r>
            <a:endParaRPr sz="2000">
              <a:latin typeface="Malgun Gothic"/>
              <a:cs typeface="Malgun Gothic"/>
            </a:endParaRPr>
          </a:p>
          <a:p>
            <a:pPr marL="297815" indent="-28511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3716020" algn="l"/>
              </a:tabLst>
            </a:pPr>
            <a:r>
              <a:rPr sz="1400" spc="-204" dirty="0">
                <a:latin typeface="Malgun Gothic"/>
                <a:cs typeface="Malgun Gothic"/>
              </a:rPr>
              <a:t>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간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밍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및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60" dirty="0">
                <a:latin typeface="Malgun Gothic"/>
                <a:cs typeface="Malgun Gothic"/>
              </a:rPr>
              <a:t>알</a:t>
            </a:r>
            <a:r>
              <a:rPr sz="1400" dirty="0">
                <a:latin typeface="Malgun Gothic"/>
                <a:cs typeface="Malgun Gothic"/>
              </a:rPr>
              <a:t>	</a:t>
            </a:r>
            <a:r>
              <a:rPr sz="1400" spc="-204" dirty="0">
                <a:latin typeface="Malgun Gothic"/>
                <a:cs typeface="Malgun Gothic"/>
              </a:rPr>
              <a:t>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록</a:t>
            </a:r>
            <a:r>
              <a:rPr sz="1400" spc="-9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세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별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에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6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2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공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latin typeface="Malgun Gothic"/>
                <a:cs typeface="Malgun Gothic"/>
              </a:rPr>
              <a:t>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색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110" dirty="0">
                <a:latin typeface="Arial MT"/>
                <a:cs typeface="Arial MT"/>
              </a:rPr>
              <a:t>/</a:t>
            </a:r>
            <a:r>
              <a:rPr sz="1400" spc="-110" dirty="0">
                <a:latin typeface="Malgun Gothic"/>
                <a:cs typeface="Malgun Gothic"/>
              </a:rPr>
              <a:t>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화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사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자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맞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형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색</a:t>
            </a:r>
            <a:r>
              <a:rPr sz="1400" spc="-4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및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류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인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8506" y="6495514"/>
            <a:ext cx="168973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Image</a:t>
            </a:r>
            <a:r>
              <a:rPr sz="1400" b="1" spc="1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6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1124585"/>
            <a:ext cx="8080375" cy="517842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574675" lvl="1" indent="-171450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이미지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Gulim"/>
              </a:rPr>
              <a:t> URL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불러오기</a:t>
            </a:r>
            <a:endParaRPr lang="ko-KR" altLang="en-US" sz="10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574675" lvl="1" indent="-1714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en-US" altLang="ko-KR" sz="1000" dirty="0">
                <a:latin typeface="+mn-ea"/>
                <a:cs typeface="Gulim"/>
              </a:rPr>
              <a:t>    </a:t>
            </a:r>
            <a:r>
              <a:rPr lang="ko-KR" altLang="en-US" sz="1000" dirty="0">
                <a:latin typeface="+mn-ea"/>
                <a:cs typeface="Gulim"/>
              </a:rPr>
              <a:t>문제</a:t>
            </a:r>
            <a:r>
              <a:rPr lang="en-US" altLang="en-US" sz="1000" dirty="0">
                <a:latin typeface="+mn-ea"/>
                <a:cs typeface="Gulim"/>
              </a:rPr>
              <a:t>: JSON </a:t>
            </a:r>
            <a:r>
              <a:rPr lang="ko-KR" altLang="en-US" sz="1000" dirty="0">
                <a:latin typeface="+mn-ea"/>
                <a:cs typeface="Gulim"/>
              </a:rPr>
              <a:t>데이터의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이미지</a:t>
            </a:r>
            <a:r>
              <a:rPr lang="en-US" altLang="en-US" sz="1000" dirty="0">
                <a:latin typeface="+mn-ea"/>
                <a:cs typeface="Gulim"/>
              </a:rPr>
              <a:t> URL </a:t>
            </a:r>
            <a:r>
              <a:rPr lang="ko-KR" altLang="en-US" sz="1000" dirty="0">
                <a:latin typeface="+mn-ea"/>
                <a:cs typeface="Gulim"/>
              </a:rPr>
              <a:t>접근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불가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해결</a:t>
            </a:r>
            <a:r>
              <a:rPr lang="en-US" altLang="en-US" sz="1000" dirty="0">
                <a:latin typeface="+mn-ea"/>
                <a:cs typeface="Gulim"/>
              </a:rPr>
              <a:t>: Android </a:t>
            </a:r>
            <a:r>
              <a:rPr lang="ko-KR" altLang="en-US" sz="1000" dirty="0">
                <a:latin typeface="+mn-ea"/>
                <a:cs typeface="Gulim"/>
              </a:rPr>
              <a:t>에뮬레이터에서</a:t>
            </a:r>
            <a:r>
              <a:rPr lang="en-US" altLang="en-US" sz="1000" dirty="0">
                <a:latin typeface="+mn-ea"/>
                <a:cs typeface="Gulim"/>
              </a:rPr>
              <a:t> 10.0.2.2</a:t>
            </a:r>
            <a:r>
              <a:rPr lang="ko-KR" altLang="en-US" sz="1000" dirty="0">
                <a:latin typeface="+mn-ea"/>
                <a:cs typeface="Gulim"/>
              </a:rPr>
              <a:t>를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사용해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서버에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연결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574675" lvl="1" indent="-171450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en-US" altLang="en-US" sz="1000" dirty="0">
                <a:solidFill>
                  <a:srgbClr val="0070C0"/>
                </a:solidFill>
                <a:latin typeface="+mn-ea"/>
                <a:cs typeface="Gulim"/>
              </a:rPr>
              <a:t>RecyclerView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구현</a:t>
            </a:r>
            <a:endParaRPr lang="ko-KR" altLang="en-US" sz="10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문제</a:t>
            </a:r>
            <a:r>
              <a:rPr lang="en-US" altLang="en-US" sz="1000" dirty="0">
                <a:latin typeface="+mn-ea"/>
                <a:cs typeface="Gulim"/>
              </a:rPr>
              <a:t>: </a:t>
            </a:r>
            <a:r>
              <a:rPr lang="ko-KR" altLang="en-US" sz="1000" dirty="0">
                <a:latin typeface="+mn-ea"/>
                <a:cs typeface="Gulim"/>
              </a:rPr>
              <a:t>이미지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및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제목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표시</a:t>
            </a:r>
            <a:r>
              <a:rPr lang="en-US" altLang="en-US" sz="1000" dirty="0">
                <a:latin typeface="+mn-ea"/>
                <a:cs typeface="Gulim"/>
              </a:rPr>
              <a:t> UI </a:t>
            </a:r>
            <a:r>
              <a:rPr lang="ko-KR" altLang="en-US" sz="1000" dirty="0">
                <a:latin typeface="+mn-ea"/>
                <a:cs typeface="Gulim"/>
              </a:rPr>
              <a:t>누락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해결</a:t>
            </a:r>
            <a:r>
              <a:rPr lang="en-US" altLang="en-US" sz="1000" dirty="0">
                <a:latin typeface="+mn-ea"/>
                <a:cs typeface="Gulim"/>
              </a:rPr>
              <a:t>: RecyclerView </a:t>
            </a:r>
            <a:r>
              <a:rPr lang="ko-KR" altLang="en-US" sz="1000" dirty="0">
                <a:latin typeface="+mn-ea"/>
                <a:cs typeface="Gulim"/>
              </a:rPr>
              <a:t>및</a:t>
            </a:r>
            <a:r>
              <a:rPr lang="en-US" altLang="en-US" sz="1000" dirty="0">
                <a:latin typeface="+mn-ea"/>
                <a:cs typeface="Gulim"/>
              </a:rPr>
              <a:t> Adapter </a:t>
            </a:r>
            <a:r>
              <a:rPr lang="ko-KR" altLang="en-US" sz="1000" dirty="0">
                <a:latin typeface="+mn-ea"/>
                <a:cs typeface="Gulim"/>
              </a:rPr>
              <a:t>설정으로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이미지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목록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구현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비동기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데이터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처리</a:t>
            </a:r>
            <a:endParaRPr lang="en-US" altLang="en-US" sz="10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문제</a:t>
            </a:r>
            <a:r>
              <a:rPr lang="en-US" altLang="en-US" sz="1000" dirty="0">
                <a:latin typeface="+mn-ea"/>
                <a:cs typeface="Gulim"/>
              </a:rPr>
              <a:t>: </a:t>
            </a:r>
            <a:r>
              <a:rPr lang="ko-KR" altLang="en-US" sz="1000" dirty="0">
                <a:latin typeface="+mn-ea"/>
                <a:cs typeface="Gulim"/>
              </a:rPr>
              <a:t>네트워크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요청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시</a:t>
            </a:r>
            <a:r>
              <a:rPr lang="en-US" altLang="en-US" sz="1000" dirty="0">
                <a:latin typeface="+mn-ea"/>
                <a:cs typeface="Gulim"/>
              </a:rPr>
              <a:t> UI </a:t>
            </a:r>
            <a:r>
              <a:rPr lang="ko-KR" altLang="en-US" sz="1000" dirty="0">
                <a:latin typeface="+mn-ea"/>
                <a:cs typeface="Gulim"/>
              </a:rPr>
              <a:t>멈춤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해결</a:t>
            </a:r>
            <a:r>
              <a:rPr lang="en-US" altLang="en-US" sz="1000" dirty="0">
                <a:latin typeface="+mn-ea"/>
                <a:cs typeface="Gulim"/>
              </a:rPr>
              <a:t>: AsyncTask </a:t>
            </a:r>
            <a:r>
              <a:rPr lang="ko-KR" altLang="en-US" sz="1000" dirty="0">
                <a:latin typeface="+mn-ea"/>
                <a:cs typeface="Gulim"/>
              </a:rPr>
              <a:t>사용해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이미지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및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데이터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비동기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처리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네트워크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Gulim"/>
              </a:rPr>
              <a:t>권한</a:t>
            </a:r>
            <a:endParaRPr lang="en-US" altLang="en-US" sz="10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문제</a:t>
            </a:r>
            <a:r>
              <a:rPr lang="en-US" altLang="en-US" sz="1000" dirty="0">
                <a:latin typeface="+mn-ea"/>
                <a:cs typeface="Gulim"/>
              </a:rPr>
              <a:t>: </a:t>
            </a:r>
            <a:r>
              <a:rPr lang="ko-KR" altLang="en-US" sz="1000" dirty="0">
                <a:latin typeface="+mn-ea"/>
                <a:cs typeface="Gulim"/>
              </a:rPr>
              <a:t>인터넷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권한</a:t>
            </a:r>
            <a:r>
              <a:rPr lang="en-US" altLang="en-US" sz="1000" dirty="0">
                <a:latin typeface="+mn-ea"/>
                <a:cs typeface="Gulim"/>
              </a:rPr>
              <a:t> </a:t>
            </a:r>
            <a:r>
              <a:rPr lang="ko-KR" altLang="en-US" sz="1000" dirty="0">
                <a:latin typeface="+mn-ea"/>
                <a:cs typeface="Gulim"/>
              </a:rPr>
              <a:t>미설정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해결</a:t>
            </a:r>
            <a:r>
              <a:rPr lang="en-US" altLang="en-US" sz="1000" dirty="0">
                <a:latin typeface="+mn-ea"/>
                <a:cs typeface="Gulim"/>
              </a:rPr>
              <a:t>: AndroidManifest.xml</a:t>
            </a:r>
            <a:r>
              <a:rPr lang="ko-KR" altLang="en-US" sz="1000" dirty="0">
                <a:latin typeface="+mn-ea"/>
                <a:cs typeface="Gulim"/>
              </a:rPr>
              <a:t>에</a:t>
            </a:r>
            <a:r>
              <a:rPr lang="en-US" altLang="en-US" sz="1000" dirty="0">
                <a:latin typeface="+mn-ea"/>
                <a:cs typeface="Gulim"/>
              </a:rPr>
              <a:t> &lt;uses-permission android:name="android.permission.INTERNET"/&gt; </a:t>
            </a:r>
            <a:r>
              <a:rPr lang="ko-KR" altLang="en-US" sz="1000" dirty="0">
                <a:latin typeface="+mn-ea"/>
                <a:cs typeface="Gulim"/>
              </a:rPr>
              <a:t>추가</a:t>
            </a:r>
            <a:r>
              <a:rPr lang="en-US" altLang="en-US" sz="1000" dirty="0">
                <a:latin typeface="+mn-ea"/>
                <a:cs typeface="Gulim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 dirty="0">
                <a:solidFill>
                  <a:srgbClr val="0070C0"/>
                </a:solidFill>
                <a:latin typeface="+mn-ea"/>
                <a:cs typeface="Malgun Gothic"/>
                <a:sym typeface="+mn-ea"/>
              </a:rPr>
              <a:t>서버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Malgun Gothic"/>
                <a:sym typeface="+mn-ea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Malgun Gothic"/>
                <a:sym typeface="+mn-ea"/>
              </a:rPr>
              <a:t>접근</a:t>
            </a:r>
            <a:r>
              <a:rPr lang="en-US" altLang="en-US" sz="1000" dirty="0">
                <a:solidFill>
                  <a:srgbClr val="0070C0"/>
                </a:solidFill>
                <a:latin typeface="+mn-ea"/>
                <a:cs typeface="Malgun Gothic"/>
                <a:sym typeface="+mn-ea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  <a:cs typeface="Malgun Gothic"/>
                <a:sym typeface="+mn-ea"/>
              </a:rPr>
              <a:t>이슈</a:t>
            </a:r>
            <a:endParaRPr lang="en-US" altLang="en-US" sz="1000" dirty="0">
              <a:solidFill>
                <a:srgbClr val="0070C0"/>
              </a:solidFill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  <a:sym typeface="+mn-ea"/>
              </a:rPr>
              <a:t>문제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: Django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서버의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 ALLOWED_HOSTS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설정으로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인해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 HTTP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요청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실패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  <a:sym typeface="+mn-ea"/>
              </a:rPr>
              <a:t>해결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: ALLOWED_HOSTS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에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 10.0.2.2 </a:t>
            </a:r>
            <a:r>
              <a:rPr lang="ko-KR" altLang="en-US" sz="1000" dirty="0">
                <a:latin typeface="+mn-ea"/>
                <a:cs typeface="Gulim"/>
                <a:sym typeface="+mn-ea"/>
              </a:rPr>
              <a:t>추가</a:t>
            </a:r>
            <a:r>
              <a:rPr lang="en-US" altLang="en-US" sz="1000" dirty="0">
                <a:latin typeface="+mn-ea"/>
                <a:cs typeface="Gulim"/>
                <a:sym typeface="+mn-ea"/>
              </a:rPr>
              <a:t>.</a:t>
            </a:r>
            <a:endParaRPr lang="en-US" altLang="en-US" sz="1000" dirty="0">
              <a:latin typeface="+mn-ea"/>
              <a:cs typeface="Gulim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endParaRPr lang="en-US" altLang="en-US" sz="10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Screen Recording 2024-12-17 at 18.09.47 - Compressed with FlexClip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5.000000" end="6121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81200" y="1905000"/>
            <a:ext cx="5261610" cy="362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9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8757919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503050405090304"/>
                <a:cs typeface="Times New Roman" panose="02020503050405090304"/>
                <a:sym typeface="+mn-ea"/>
              </a:rPr>
              <a:t>기대효과 및 결론</a:t>
            </a:r>
            <a:endParaRPr spc="-330" dirty="0"/>
          </a:p>
        </p:txBody>
      </p:sp>
      <p:sp>
        <p:nvSpPr>
          <p:cNvPr id="3" name="object 3"/>
          <p:cNvSpPr txBox="1"/>
          <p:nvPr/>
        </p:nvSpPr>
        <p:spPr>
          <a:xfrm>
            <a:off x="573405" y="1094105"/>
            <a:ext cx="7292975" cy="1133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기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술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적</a:t>
            </a:r>
            <a:r>
              <a:rPr sz="2000" spc="7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280" dirty="0">
                <a:solidFill>
                  <a:srgbClr val="548ED4"/>
                </a:solidFill>
                <a:latin typeface="Malgun Gothic"/>
                <a:cs typeface="Malgun Gothic"/>
              </a:rPr>
              <a:t>성</a:t>
            </a:r>
            <a:r>
              <a:rPr sz="2000" spc="-445" dirty="0">
                <a:solidFill>
                  <a:srgbClr val="548ED4"/>
                </a:solidFill>
                <a:latin typeface="Malgun Gothic"/>
                <a:cs typeface="Malgun Gothic"/>
              </a:rPr>
              <a:t> </a:t>
            </a:r>
            <a:r>
              <a:rPr sz="2000" spc="-330" dirty="0">
                <a:solidFill>
                  <a:srgbClr val="548ED4"/>
                </a:solidFill>
                <a:latin typeface="Malgun Gothic"/>
                <a:cs typeface="Malgun Gothic"/>
              </a:rPr>
              <a:t>과</a:t>
            </a:r>
            <a:endParaRPr sz="2000">
              <a:latin typeface="Malgun Gothic"/>
              <a:cs typeface="Malgun Gothic"/>
            </a:endParaRPr>
          </a:p>
          <a:p>
            <a:pPr marL="688975" lvl="1" indent="-285115">
              <a:lnSpc>
                <a:spcPct val="100000"/>
              </a:lnSpc>
              <a:spcBef>
                <a:spcPts val="1515"/>
              </a:spcBef>
              <a:buFont typeface="Arial MT"/>
              <a:buChar char="•"/>
              <a:tabLst>
                <a:tab pos="688975" algn="l"/>
              </a:tabLst>
            </a:pPr>
            <a:r>
              <a:rPr sz="1400" spc="-204" dirty="0">
                <a:latin typeface="Malgun Gothic"/>
                <a:cs typeface="Malgun Gothic"/>
              </a:rPr>
              <a:t>엣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퓨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팅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과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통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으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터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처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리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속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도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와</a:t>
            </a:r>
            <a:r>
              <a:rPr sz="1400" spc="-7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성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을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폭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상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688975" lvl="1" indent="-285115">
              <a:lnSpc>
                <a:spcPct val="100000"/>
              </a:lnSpc>
              <a:spcBef>
                <a:spcPts val="1440"/>
              </a:spcBef>
              <a:buChar char="•"/>
              <a:tabLst>
                <a:tab pos="688975" algn="l"/>
              </a:tabLst>
            </a:pPr>
            <a:r>
              <a:rPr sz="1400" spc="-10" dirty="0">
                <a:latin typeface="Arial MT"/>
                <a:cs typeface="Arial MT"/>
              </a:rPr>
              <a:t>YOLOv5</a:t>
            </a:r>
            <a:r>
              <a:rPr sz="1400" spc="-10" dirty="0">
                <a:latin typeface="Malgun Gothic"/>
                <a:cs typeface="Malgun Gothic"/>
              </a:rPr>
              <a:t>를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활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한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객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체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감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지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기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술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의</a:t>
            </a:r>
            <a:r>
              <a:rPr sz="1400" spc="-114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실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용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화</a:t>
            </a:r>
            <a:r>
              <a:rPr sz="1400" spc="-1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및</a:t>
            </a:r>
            <a:r>
              <a:rPr sz="1400" spc="-9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장</a:t>
            </a:r>
            <a:r>
              <a:rPr sz="1400" spc="-4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가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능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성</a:t>
            </a:r>
            <a:r>
              <a:rPr sz="1400" spc="-45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확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"/>
                <a:cs typeface="Malgun Gothic"/>
              </a:rPr>
              <a:t>보</a:t>
            </a:r>
            <a:r>
              <a:rPr sz="1400" spc="-3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57045" y="3687445"/>
            <a:ext cx="123824" cy="1587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914633" y="2666886"/>
            <a:ext cx="9285605" cy="1466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085" algn="l"/>
              </a:tabLst>
            </a:pPr>
            <a:r>
              <a:rPr spc="-280" dirty="0"/>
              <a:t>사</a:t>
            </a:r>
            <a:r>
              <a:rPr spc="-445" dirty="0"/>
              <a:t> </a:t>
            </a:r>
            <a:r>
              <a:rPr spc="-280" dirty="0"/>
              <a:t>용</a:t>
            </a:r>
            <a:r>
              <a:rPr spc="-445" dirty="0"/>
              <a:t> </a:t>
            </a:r>
            <a:r>
              <a:rPr spc="-280" dirty="0"/>
              <a:t>자</a:t>
            </a:r>
            <a:r>
              <a:rPr spc="75" dirty="0"/>
              <a:t> </a:t>
            </a:r>
            <a:r>
              <a:rPr spc="-280" dirty="0"/>
              <a:t>만</a:t>
            </a:r>
            <a:r>
              <a:rPr spc="-445" dirty="0"/>
              <a:t> </a:t>
            </a:r>
            <a:r>
              <a:rPr spc="-280" dirty="0"/>
              <a:t>족</a:t>
            </a:r>
            <a:r>
              <a:rPr spc="-445" dirty="0"/>
              <a:t> </a:t>
            </a:r>
            <a:r>
              <a:rPr spc="-280" dirty="0"/>
              <a:t>도</a:t>
            </a:r>
            <a:r>
              <a:rPr spc="75" dirty="0"/>
              <a:t> </a:t>
            </a:r>
            <a:r>
              <a:rPr spc="-280" dirty="0"/>
              <a:t>향</a:t>
            </a:r>
            <a:r>
              <a:rPr spc="-445" dirty="0"/>
              <a:t> </a:t>
            </a:r>
            <a:r>
              <a:rPr spc="-330" dirty="0"/>
              <a:t>상</a:t>
            </a:r>
            <a:endParaRPr spc="-330" dirty="0"/>
          </a:p>
          <a:p>
            <a:pPr marL="297815" indent="-285115">
              <a:lnSpc>
                <a:spcPct val="100000"/>
              </a:lnSpc>
              <a:spcBef>
                <a:spcPts val="2685"/>
              </a:spcBef>
              <a:buFont typeface="Arial MT"/>
              <a:buChar char="•"/>
              <a:tabLst>
                <a:tab pos="297815" algn="l"/>
                <a:tab pos="1236345" algn="l"/>
              </a:tabLst>
            </a:pPr>
            <a:r>
              <a:rPr sz="1400" spc="-204" dirty="0">
                <a:solidFill>
                  <a:srgbClr val="000000"/>
                </a:solidFill>
              </a:rPr>
              <a:t>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간</a:t>
            </a:r>
            <a:r>
              <a:rPr sz="1400" spc="-100" dirty="0">
                <a:solidFill>
                  <a:srgbClr val="000000"/>
                </a:solidFill>
              </a:rPr>
              <a:t> </a:t>
            </a:r>
            <a:r>
              <a:rPr sz="1400" spc="-50" dirty="0">
                <a:solidFill>
                  <a:srgbClr val="000000"/>
                </a:solidFill>
              </a:rPr>
              <a:t>알</a:t>
            </a:r>
            <a:r>
              <a:rPr sz="1400" dirty="0">
                <a:solidFill>
                  <a:srgbClr val="000000"/>
                </a:solidFill>
              </a:rPr>
              <a:t>	과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직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관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적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인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  <a:latin typeface="Arial MT"/>
                <a:cs typeface="Arial MT"/>
              </a:rPr>
              <a:t>UI</a:t>
            </a:r>
            <a:r>
              <a:rPr sz="1400" spc="-9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공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으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로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사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용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자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경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험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선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50" dirty="0">
                <a:solidFill>
                  <a:srgbClr val="000000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Font typeface="Arial MT"/>
              <a:buChar char="•"/>
            </a:pPr>
            <a:endParaRPr sz="140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400" spc="-204" dirty="0">
                <a:solidFill>
                  <a:srgbClr val="000000"/>
                </a:solidFill>
              </a:rPr>
              <a:t>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중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플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랫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폼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에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의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데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이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터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접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근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성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과</a:t>
            </a:r>
            <a:r>
              <a:rPr sz="1400" spc="-114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동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기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화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를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통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해</a:t>
            </a:r>
            <a:r>
              <a:rPr sz="1400" spc="-3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편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의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성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증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대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800" spc="-50" dirty="0">
                <a:solidFill>
                  <a:srgbClr val="000000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400">
              <a:latin typeface="Arial MT"/>
              <a:cs typeface="Arial MT"/>
            </a:endParaRPr>
          </a:p>
          <a:p>
            <a:pPr marL="326390" indent="-286385">
              <a:lnSpc>
                <a:spcPct val="100000"/>
              </a:lnSpc>
              <a:buFont typeface="Wingdings" panose="05000000000000000000"/>
              <a:buChar char=""/>
              <a:tabLst>
                <a:tab pos="326390" algn="l"/>
              </a:tabLst>
            </a:pPr>
            <a:r>
              <a:rPr spc="-280" dirty="0"/>
              <a:t>사</a:t>
            </a:r>
            <a:r>
              <a:rPr spc="-445" dirty="0"/>
              <a:t> </a:t>
            </a:r>
            <a:r>
              <a:rPr spc="-280" dirty="0"/>
              <a:t>회</a:t>
            </a:r>
            <a:r>
              <a:rPr spc="-445" dirty="0"/>
              <a:t> </a:t>
            </a:r>
            <a:r>
              <a:rPr spc="-280" dirty="0"/>
              <a:t>적</a:t>
            </a:r>
            <a:r>
              <a:rPr spc="75" dirty="0"/>
              <a:t> </a:t>
            </a:r>
            <a:r>
              <a:rPr spc="-280" dirty="0"/>
              <a:t>기</a:t>
            </a:r>
            <a:r>
              <a:rPr spc="-445" dirty="0"/>
              <a:t> </a:t>
            </a:r>
            <a:r>
              <a:rPr spc="-330" dirty="0"/>
              <a:t>여</a:t>
            </a:r>
            <a:endParaRPr spc="-330" dirty="0"/>
          </a:p>
          <a:p>
            <a:pPr marL="325755" indent="-285750">
              <a:lnSpc>
                <a:spcPct val="100000"/>
              </a:lnSpc>
              <a:spcBef>
                <a:spcPts val="2685"/>
              </a:spcBef>
              <a:buFont typeface="Arial MT"/>
              <a:buChar char="•"/>
              <a:tabLst>
                <a:tab pos="325755" algn="l"/>
              </a:tabLst>
            </a:pPr>
            <a:r>
              <a:rPr sz="1400" spc="-204" dirty="0">
                <a:solidFill>
                  <a:srgbClr val="000000"/>
                </a:solidFill>
              </a:rPr>
              <a:t>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마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트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보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안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  <a:latin typeface="Arial MT"/>
                <a:cs typeface="Arial MT"/>
              </a:rPr>
              <a:t>,</a:t>
            </a:r>
            <a:r>
              <a:rPr sz="1400" spc="-10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물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류</a:t>
            </a:r>
            <a:r>
              <a:rPr sz="1400" spc="-114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관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리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  <a:latin typeface="Arial MT"/>
                <a:cs typeface="Arial MT"/>
              </a:rPr>
              <a:t>,</a:t>
            </a:r>
            <a:r>
              <a:rPr sz="1400" spc="-10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교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통</a:t>
            </a:r>
            <a:r>
              <a:rPr sz="1400" spc="-114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템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등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양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한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분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야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에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서</a:t>
            </a:r>
            <a:r>
              <a:rPr sz="1400" spc="-8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실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간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데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이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터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용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사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례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확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산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50" dirty="0">
                <a:solidFill>
                  <a:srgbClr val="000000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  <a:buFont typeface="Arial MT"/>
              <a:buChar char="•"/>
            </a:pPr>
            <a:endParaRPr sz="1400">
              <a:latin typeface="Arial MT"/>
              <a:cs typeface="Arial MT"/>
            </a:endParaRPr>
          </a:p>
          <a:p>
            <a:pPr marL="325755" indent="-285750">
              <a:lnSpc>
                <a:spcPct val="100000"/>
              </a:lnSpc>
              <a:buFont typeface="Arial MT"/>
              <a:buChar char="•"/>
              <a:tabLst>
                <a:tab pos="325755" algn="l"/>
              </a:tabLst>
            </a:pPr>
            <a:r>
              <a:rPr sz="1400" spc="-204" dirty="0">
                <a:solidFill>
                  <a:srgbClr val="000000"/>
                </a:solidFill>
              </a:rPr>
              <a:t>산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업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현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장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에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서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의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효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율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성</a:t>
            </a:r>
            <a:r>
              <a:rPr sz="1400" spc="-12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향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상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과</a:t>
            </a:r>
            <a:r>
              <a:rPr sz="1400" spc="-9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안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전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성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강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204" dirty="0">
                <a:solidFill>
                  <a:srgbClr val="000000"/>
                </a:solidFill>
              </a:rPr>
              <a:t>화</a:t>
            </a:r>
            <a:r>
              <a:rPr sz="1400" spc="-310" dirty="0">
                <a:solidFill>
                  <a:srgbClr val="000000"/>
                </a:solidFill>
              </a:rPr>
              <a:t> </a:t>
            </a:r>
            <a:r>
              <a:rPr sz="1400" spc="-50" dirty="0">
                <a:solidFill>
                  <a:srgbClr val="000000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8506" y="6495514"/>
            <a:ext cx="168973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Image</a:t>
            </a:r>
            <a:r>
              <a:rPr sz="1400" b="1" spc="1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60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spc="-25" dirty="0">
                <a:solidFill>
                  <a:srgbClr val="1F487C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503050405090304"/>
                <a:cs typeface="Times New Roman" panose="02020503050405090304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646160" cy="932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</a:t>
            </a:r>
            <a:r>
              <a:rPr lang="en-US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http://127.0.0.1:8000/</a:t>
            </a:r>
            <a:endParaRPr lang="en-US" altLang="en-US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en-US" i="1" dirty="0">
                <a:solidFill>
                  <a:schemeClr val="accent1"/>
                </a:solidFill>
                <a:latin typeface="+mn-ea"/>
                <a:cs typeface="Gulim"/>
              </a:rPr>
              <a:t>https://github.com/wl200203/finalproject</a:t>
            </a:r>
            <a:endParaRPr lang="en-US" altLang="en-US" i="1" dirty="0">
              <a:solidFill>
                <a:schemeClr val="accent1"/>
              </a:solidFill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/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/>
                <a:t>Root</a:t>
              </a:r>
              <a:endParaRPr kumimoji="1" lang="en-US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Edge_System</a:t>
              </a:r>
              <a:endParaRPr kumimoji="1" lang="en-US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Service_System</a:t>
              </a:r>
              <a:endParaRPr kumimoji="1" lang="en-US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Client_System</a:t>
              </a:r>
              <a:endParaRPr kumimoji="1" lang="en-US" altLang="en-US" dirty="0"/>
            </a:p>
          </p:txBody>
        </p:sp>
        <p:cxnSp>
          <p:nvCxnSpPr>
            <p:cNvPr id="10" name="직선 연결선[R] 9"/>
            <p:cNvCxnSpPr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/>
            <p:cNvCxnSpPr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/>
            <p:cNvCxnSpPr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/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YOLO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/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Django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/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Android, Native App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pptx</a:t>
            </a:r>
            <a:endParaRPr lang="ko-KR" altLang="en-US" sz="1800" dirty="0">
              <a:latin typeface="Times New Roman" panose="02020503050405090304"/>
              <a:cs typeface="Times New Roman" panose="02020503050405090304"/>
            </a:endParaRPr>
          </a:p>
        </p:txBody>
      </p:sp>
      <p:cxnSp>
        <p:nvCxnSpPr>
          <p:cNvPr id="11" name="꺾인 연결선[E] 10"/>
          <p:cNvCxnSpPr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) </a:t>
            </a:r>
            <a:endParaRPr lang="ko-KR" altLang="en-US" sz="1800" dirty="0">
              <a:latin typeface="Times New Roman" panose="02020503050405090304"/>
              <a:cs typeface="Times New Roman" panose="02020503050405090304"/>
            </a:endParaRPr>
          </a:p>
        </p:txBody>
      </p:sp>
      <p:cxnSp>
        <p:nvCxnSpPr>
          <p:cNvPr id="19" name="꺾인 연결선[E] 18"/>
          <p:cNvCxnSpPr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503050405090304"/>
                <a:cs typeface="Times New Roman" panose="02020503050405090304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6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503050405090304"/>
                <a:cs typeface="Times New Roman" panose="02020503050405090304"/>
              </a:rPr>
              <a:t>시스템 구성도 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/>
              <a:t>Change Detection</a:t>
            </a:r>
            <a:endParaRPr kumimoji="1" lang="en-US" altLang="en-US" sz="11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/>
              <a:t>Intruder Detection</a:t>
            </a:r>
            <a:endParaRPr kumimoji="1" lang="en-US" altLang="en-US" sz="1100" dirty="0"/>
          </a:p>
          <a:p>
            <a:pPr algn="ctr"/>
            <a:r>
              <a:rPr kumimoji="1" lang="en-US" altLang="en-US" sz="1100" dirty="0"/>
              <a:t>(Django blog)</a:t>
            </a:r>
            <a:endParaRPr kumimoji="1" lang="en-US" altLang="en-US" sz="1100" dirty="0"/>
          </a:p>
        </p:txBody>
      </p:sp>
      <p:pic>
        <p:nvPicPr>
          <p:cNvPr id="26" name="Picture 13" descr="D:\Daum_Cloud\DaumCloud\20131220_스마트 협업테이블\01. Images\Database_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RTSP</a:t>
            </a:r>
            <a:endParaRPr kumimoji="1" lang="en-US" altLang="en-US" sz="1200" dirty="0"/>
          </a:p>
        </p:txBody>
      </p:sp>
      <p:cxnSp>
        <p:nvCxnSpPr>
          <p:cNvPr id="34" name="꺾인 연결선[E] 33"/>
          <p:cNvCxnSpPr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/>
          <p:cNvCxnSpPr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/>
          <p:cNvCxnSpPr>
            <a:stCxn id="9" idx="3"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en-US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cxnSp>
        <p:nvCxnSpPr>
          <p:cNvPr id="57" name="직선 화살표 연결선 56"/>
          <p:cNvCxnSpPr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 Image blog</a:t>
            </a:r>
            <a:endParaRPr kumimoji="1" lang="en-US" altLang="en-US" sz="10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 REST API</a:t>
            </a:r>
            <a:endParaRPr kumimoji="1" lang="en-US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PORT:8000</a:t>
            </a:r>
            <a:endParaRPr kumimoji="1" lang="en-US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PORT:8080</a:t>
            </a:r>
            <a:endParaRPr kumimoji="1" lang="en-US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&lt;EDGE SYSTEM&gt;</a:t>
            </a:r>
            <a:endParaRPr kumimoji="1" lang="en-US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&lt;CLIENT&gt;</a:t>
            </a:r>
            <a:endParaRPr kumimoji="1" lang="en-US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 USB</a:t>
            </a:r>
            <a:endParaRPr kumimoji="1" lang="en-US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&lt;SERVICE SYSTEM&gt;</a:t>
            </a:r>
            <a:endParaRPr kumimoji="1" lang="en-US" alt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6"/>
          <p:cNvSpPr/>
          <p:nvPr/>
        </p:nvSpPr>
        <p:spPr>
          <a:xfrm>
            <a:off x="592607" y="1158621"/>
            <a:ext cx="7962265" cy="45383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tabLst>
                <a:tab pos="196850" algn="l"/>
              </a:tabLst>
            </a:pP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	</a:t>
            </a:r>
            <a:r>
              <a:rPr sz="1700" kern="0" spc="27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핵</a:t>
            </a:r>
            <a:r>
              <a:rPr sz="1700" kern="0" spc="-14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심</a:t>
            </a:r>
            <a:r>
              <a:rPr sz="1700" kern="0" spc="33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목</a:t>
            </a:r>
            <a:r>
              <a:rPr sz="1700" kern="0" spc="-15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표 :</a:t>
            </a:r>
            <a:endParaRPr sz="1700" dirty="0">
              <a:latin typeface="Apple SD Gothic Neo" panose="02000300000000000000" charset="-127"/>
              <a:ea typeface="Apple SD Gothic Neo" panose="02000300000000000000" charset="-127"/>
              <a:cs typeface="Apple SD Gothic Neo" panose="02000300000000000000" charset="-127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93700" algn="l" rtl="0" eaLnBrk="0">
              <a:lnSpc>
                <a:spcPct val="88000"/>
              </a:lnSpc>
              <a:spcBef>
                <a:spcPts val="420"/>
              </a:spcBef>
            </a:pP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실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간</a:t>
            </a:r>
            <a:r>
              <a:rPr sz="1400" kern="0" spc="31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변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화</a:t>
            </a:r>
            <a:r>
              <a:rPr sz="1400" kern="0" spc="2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감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</a:t>
            </a:r>
            <a:r>
              <a:rPr sz="1400" kern="0" spc="31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및</a:t>
            </a:r>
            <a:r>
              <a:rPr sz="1400" kern="0" spc="31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다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중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플 랫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폼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동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기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화</a:t>
            </a:r>
            <a:r>
              <a:rPr sz="1400" kern="0" spc="2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관 리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스</a:t>
            </a:r>
            <a:r>
              <a:rPr sz="1400" kern="0" spc="-8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템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개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발 </a:t>
            </a:r>
            <a:r>
              <a:rPr sz="1400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520"/>
              </a:spcBef>
              <a:tabLst>
                <a:tab pos="196850" algn="l"/>
              </a:tabLst>
            </a:pP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	</a:t>
            </a:r>
            <a:r>
              <a:rPr sz="1700" kern="0" spc="27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세</a:t>
            </a:r>
            <a:r>
              <a:rPr sz="1700" kern="0" spc="-14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부</a:t>
            </a:r>
            <a:r>
              <a:rPr sz="1700" kern="0" spc="33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목</a:t>
            </a:r>
            <a:r>
              <a:rPr sz="1700" kern="0" spc="-15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표 :</a:t>
            </a:r>
            <a:endParaRPr sz="1700" dirty="0">
              <a:latin typeface="Apple SD Gothic Neo" panose="02000300000000000000" charset="-127"/>
              <a:ea typeface="Apple SD Gothic Neo" panose="02000300000000000000" charset="-127"/>
              <a:cs typeface="Apple SD Gothic Neo" panose="02000300000000000000" charset="-127"/>
            </a:endParaRPr>
          </a:p>
          <a:p>
            <a:pPr marL="681355" indent="-287655" algn="l" rtl="0" eaLnBrk="0">
              <a:lnSpc>
                <a:spcPct val="102000"/>
              </a:lnSpc>
              <a:spcBef>
                <a:spcPts val="1425"/>
              </a:spcBef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     Edge System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 YOLOv5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모</a:t>
            </a:r>
            <a:r>
              <a:rPr sz="1400" kern="0" spc="-8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델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을  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용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여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실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간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객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체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검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출  및  변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화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감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구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현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고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검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출  데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</a:t>
            </a:r>
            <a:r>
              <a:rPr sz="1400" kern="0" spc="-8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터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</a:t>
            </a:r>
            <a:r>
              <a:rPr sz="1400" kern="0" spc="2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업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로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드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675640" indent="-281940" algn="l" rtl="0" eaLnBrk="0">
              <a:lnSpc>
                <a:spcPct val="102000"/>
              </a:lnSpc>
              <a:spcBef>
                <a:spcPts val="1375"/>
              </a:spcBef>
            </a:pP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    Service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System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Django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  활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용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여  클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라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우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드  기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반  이 미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</a:t>
            </a:r>
            <a:r>
              <a:rPr sz="1400" kern="0" spc="30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데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터</a:t>
            </a:r>
            <a:r>
              <a:rPr sz="1400" kern="0" spc="2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저</a:t>
            </a:r>
            <a:r>
              <a:rPr sz="1400" kern="0" spc="-1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장</a:t>
            </a:r>
            <a:r>
              <a:rPr sz="1400" kern="0" spc="3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및</a:t>
            </a:r>
            <a:r>
              <a:rPr sz="1400" kern="0" spc="2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관 리</a:t>
            </a:r>
            <a:r>
              <a:rPr sz="1400" kern="0" spc="2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기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능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을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구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현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 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고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RESTful API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통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해</a:t>
            </a:r>
            <a:r>
              <a:rPr sz="1400" kern="0" spc="30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다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중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플</a:t>
            </a:r>
            <a:r>
              <a:rPr sz="1400" kern="0" spc="-8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랫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폼</a:t>
            </a:r>
            <a:r>
              <a:rPr sz="1400" kern="0" spc="-11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에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접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근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가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능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도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록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원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675640" indent="-281940" algn="l" rtl="0" eaLnBrk="0">
              <a:lnSpc>
                <a:spcPct val="102000"/>
              </a:lnSpc>
              <a:spcBef>
                <a:spcPts val="1375"/>
              </a:spcBef>
            </a:pP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    Client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System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400" kern="0" spc="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 미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  리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스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트  보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기  및  변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화  감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  결</a:t>
            </a:r>
            <a:r>
              <a:rPr sz="1400" kern="0" spc="-1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과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할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수</a:t>
            </a:r>
            <a:r>
              <a:rPr sz="1400" kern="0" spc="2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있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는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모</a:t>
            </a:r>
            <a:r>
              <a:rPr sz="1400" kern="0" spc="-10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바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일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클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라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언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트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를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개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발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하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며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사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용</a:t>
            </a:r>
            <a:r>
              <a:rPr sz="1400" kern="0" spc="-1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자</a:t>
            </a:r>
            <a:r>
              <a:rPr sz="1400" kern="0" spc="2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친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화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적</a:t>
            </a:r>
            <a:r>
              <a:rPr sz="1400" kern="0" spc="2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인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터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페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이스</a:t>
            </a:r>
            <a:r>
              <a:rPr sz="1400" kern="0" spc="2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제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공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8260" algn="l" rtl="0" eaLnBrk="0">
              <a:lnSpc>
                <a:spcPct val="92000"/>
              </a:lnSpc>
              <a:spcBef>
                <a:spcPts val="520"/>
              </a:spcBef>
              <a:tabLst>
                <a:tab pos="231775" algn="l"/>
              </a:tabLst>
            </a:pP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	</a:t>
            </a:r>
            <a:r>
              <a:rPr sz="1700" kern="0" spc="27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최</a:t>
            </a:r>
            <a:r>
              <a:rPr sz="1700" kern="0" spc="-14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종</a:t>
            </a:r>
            <a:r>
              <a:rPr sz="1700" kern="0" spc="33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목</a:t>
            </a:r>
            <a:r>
              <a:rPr sz="1700" kern="0" spc="-15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700" kern="0" spc="0" dirty="0">
                <a:solidFill>
                  <a:srgbClr val="558ED5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표 :</a:t>
            </a:r>
            <a:endParaRPr sz="1700" dirty="0">
              <a:latin typeface="Apple SD Gothic Neo" panose="02000300000000000000" charset="-127"/>
              <a:ea typeface="Apple SD Gothic Neo" panose="02000300000000000000" charset="-127"/>
              <a:cs typeface="Apple SD Gothic Neo" panose="02000300000000000000" charset="-127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11835" indent="-282575" algn="l" rtl="0" eaLnBrk="0">
              <a:lnSpc>
                <a:spcPct val="94000"/>
              </a:lnSpc>
            </a:pP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•   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엣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  디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바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스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부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터  클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라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우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드  서 비스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사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용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자  단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말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기</a:t>
            </a:r>
            <a:r>
              <a:rPr sz="1400" kern="0" spc="-1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까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지</a:t>
            </a:r>
            <a:r>
              <a:rPr sz="1400" kern="0" spc="27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연</a:t>
            </a:r>
            <a:r>
              <a:rPr sz="1400" kern="0" spc="-12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결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되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는</a:t>
            </a:r>
            <a:r>
              <a:rPr sz="1400" kern="0" spc="2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통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합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적</a:t>
            </a: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이고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스</a:t>
            </a:r>
            <a:r>
              <a:rPr sz="1400" kern="0" spc="-10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마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트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한</a:t>
            </a:r>
            <a:r>
              <a:rPr sz="1400" kern="0" spc="26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보</a:t>
            </a:r>
            <a:r>
              <a:rPr sz="1400" kern="0" spc="-11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안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솔</a:t>
            </a:r>
            <a:r>
              <a:rPr sz="1400" kern="0" spc="-8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루</a:t>
            </a:r>
            <a:r>
              <a:rPr sz="1400" kern="0" spc="-1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션</a:t>
            </a:r>
            <a:r>
              <a:rPr sz="1400" kern="0" spc="24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제</a:t>
            </a:r>
            <a:r>
              <a:rPr sz="1400" kern="0" spc="-13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rPr>
              <a:t>공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108" name="picture 1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40867" y="4847666"/>
            <a:ext cx="184480" cy="167792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05307" y="2256637"/>
            <a:ext cx="184480" cy="167792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05307" y="1190066"/>
            <a:ext cx="184480" cy="16779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0" y="0"/>
            <a:ext cx="9906000" cy="1028700"/>
            <a:chOff x="0" y="0"/>
            <a:chExt cx="9906000" cy="1028700"/>
          </a:xfrm>
        </p:grpSpPr>
        <p:pic>
          <p:nvPicPr>
            <p:cNvPr id="114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906000" cy="1028700"/>
            </a:xfrm>
            <a:prstGeom prst="rect">
              <a:avLst/>
            </a:prstGeom>
          </p:spPr>
        </p:pic>
        <p:sp>
          <p:nvSpPr>
            <p:cNvPr id="116" name="textbox 116"/>
            <p:cNvSpPr/>
            <p:nvPr/>
          </p:nvSpPr>
          <p:spPr>
            <a:xfrm>
              <a:off x="-12700" y="-12700"/>
              <a:ext cx="9931400" cy="110236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610870" algn="l" rtl="0" eaLnBrk="0">
                <a:lnSpc>
                  <a:spcPct val="91000"/>
                </a:lnSpc>
                <a:spcBef>
                  <a:spcPts val="5"/>
                </a:spcBef>
              </a:pPr>
              <a:r>
                <a:rPr sz="2300" kern="0" spc="-10" dirty="0">
                  <a:solidFill>
                    <a:srgbClr val="002060">
                      <a:alpha val="100000"/>
                    </a:srgbClr>
                  </a:solidFill>
                  <a:latin typeface="Apple SD Gothic Neo" panose="02000300000000000000" charset="-127"/>
                  <a:ea typeface="Apple SD Gothic Neo" panose="02000300000000000000" charset="-127"/>
                  <a:cs typeface="Apple SD Gothic Neo" panose="02000300000000000000" charset="-127"/>
                </a:rPr>
                <a:t>목</a:t>
              </a:r>
              <a:r>
                <a:rPr sz="2300" kern="0" spc="-200" dirty="0">
                  <a:solidFill>
                    <a:srgbClr val="002060">
                      <a:alpha val="100000"/>
                    </a:srgbClr>
                  </a:solidFill>
                  <a:latin typeface="Apple SD Gothic Neo" panose="02000300000000000000" charset="-127"/>
                  <a:ea typeface="Apple SD Gothic Neo" panose="02000300000000000000" charset="-127"/>
                  <a:cs typeface="Apple SD Gothic Neo" panose="02000300000000000000" charset="-127"/>
                </a:rPr>
                <a:t> </a:t>
              </a:r>
              <a:r>
                <a:rPr sz="2300" kern="0" spc="-10" dirty="0">
                  <a:solidFill>
                    <a:srgbClr val="002060">
                      <a:alpha val="100000"/>
                    </a:srgbClr>
                  </a:solidFill>
                  <a:latin typeface="Apple SD Gothic Neo" panose="02000300000000000000" charset="-127"/>
                  <a:ea typeface="Apple SD Gothic Neo" panose="02000300000000000000" charset="-127"/>
                  <a:cs typeface="Apple SD Gothic Neo" panose="02000300000000000000" charset="-127"/>
                </a:rPr>
                <a:t>적</a:t>
              </a:r>
              <a:endParaRPr sz="2300" dirty="0">
                <a:latin typeface="Apple SD Gothic Neo" panose="02000300000000000000" charset="-127"/>
                <a:ea typeface="Apple SD Gothic Neo" panose="02000300000000000000" charset="-127"/>
                <a:cs typeface="Apple SD Gothic Neo" panose="02000300000000000000" charset="-127"/>
              </a:endParaRPr>
            </a:p>
          </p:txBody>
        </p:sp>
      </p:grpSp>
      <p:sp>
        <p:nvSpPr>
          <p:cNvPr id="118" name="textbox 118"/>
          <p:cNvSpPr/>
          <p:nvPr/>
        </p:nvSpPr>
        <p:spPr>
          <a:xfrm>
            <a:off x="1212075" y="6531758"/>
            <a:ext cx="1685925" cy="1917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1400" b="1" kern="0" spc="-7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Image</a:t>
            </a:r>
            <a:r>
              <a:rPr sz="1400" kern="0" spc="-7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 </a:t>
            </a:r>
            <a:r>
              <a:rPr sz="1400" b="1" kern="0" spc="-7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Processi</a:t>
            </a:r>
            <a:r>
              <a:rPr sz="1400" b="1" kern="0" spc="-8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ng</a:t>
            </a:r>
            <a:r>
              <a:rPr sz="1400" kern="0" spc="-18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 </a:t>
            </a:r>
            <a:r>
              <a:rPr sz="1400" b="1" kern="0" spc="-80" dirty="0">
                <a:solidFill>
                  <a:srgbClr val="1F497D">
                    <a:alpha val="100000"/>
                  </a:srgb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Lab</a:t>
            </a:r>
            <a:endParaRPr sz="1400" dirty="0"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</a:endParaRPr>
          </a:p>
        </p:txBody>
      </p:sp>
      <p:pic>
        <p:nvPicPr>
          <p:cNvPr id="120" name="picture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95300" y="6461760"/>
            <a:ext cx="641604" cy="2484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3400" y="1447800"/>
            <a:ext cx="8174355" cy="3485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실시간성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요구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:</a:t>
            </a:r>
            <a:endParaRPr lang="en-US" altLang="en-US" sz="18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400" dirty="0">
                <a:latin typeface="+mn-ea"/>
                <a:cs typeface="Gulim"/>
              </a:rPr>
              <a:t>• </a:t>
            </a:r>
            <a:r>
              <a:rPr lang="ko-KR" altLang="en-US" sz="1400" dirty="0">
                <a:latin typeface="+mn-ea"/>
                <a:cs typeface="Gulim"/>
              </a:rPr>
              <a:t>스마트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보안</a:t>
            </a:r>
            <a:r>
              <a:rPr lang="en-US" altLang="en-US" sz="1400" dirty="0">
                <a:latin typeface="+mn-ea"/>
                <a:cs typeface="Gulim"/>
              </a:rPr>
              <a:t>, </a:t>
            </a:r>
            <a:r>
              <a:rPr lang="ko-KR" altLang="en-US" sz="1400" dirty="0">
                <a:latin typeface="+mn-ea"/>
                <a:cs typeface="Gulim"/>
              </a:rPr>
              <a:t>물류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관리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등에서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객체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변화의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빠르고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정확한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감지가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필수적이며</a:t>
            </a:r>
            <a:r>
              <a:rPr lang="en-US" altLang="en-US" sz="1400" dirty="0">
                <a:latin typeface="+mn-ea"/>
                <a:cs typeface="Gulim"/>
              </a:rPr>
              <a:t>, </a:t>
            </a:r>
            <a:r>
              <a:rPr lang="ko-KR" altLang="en-US" sz="1400" dirty="0">
                <a:latin typeface="+mn-ea"/>
                <a:cs typeface="Gulim"/>
              </a:rPr>
              <a:t>기존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시스템은</a:t>
            </a:r>
            <a:r>
              <a:rPr lang="en-US" altLang="ko-KR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실시간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대응에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한계가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있다</a:t>
            </a:r>
            <a:r>
              <a:rPr lang="en-US" altLang="en-US" sz="1400" dirty="0">
                <a:latin typeface="+mn-ea"/>
                <a:cs typeface="Gulim"/>
              </a:rPr>
              <a:t>. </a:t>
            </a: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400" dirty="0">
                <a:latin typeface="+mn-ea"/>
                <a:cs typeface="Gulim"/>
              </a:rPr>
              <a:t>• </a:t>
            </a:r>
            <a:r>
              <a:rPr lang="ko-KR" altLang="en-US" sz="1400" dirty="0">
                <a:latin typeface="+mn-ea"/>
                <a:cs typeface="Gulim"/>
              </a:rPr>
              <a:t>엣지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디바이스를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활용해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데이터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처리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속도를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높이고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실시간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데이터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업로드를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통해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안정적인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관리가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필요하다</a:t>
            </a:r>
            <a:r>
              <a:rPr lang="en-US" altLang="en-US" sz="1400" dirty="0">
                <a:latin typeface="+mn-ea"/>
                <a:cs typeface="Gulim"/>
              </a:rPr>
              <a:t>. </a:t>
            </a: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800" dirty="0">
                <a:latin typeface="+mn-ea"/>
                <a:cs typeface="Gulim"/>
              </a:rPr>
              <a:t> </a:t>
            </a:r>
            <a:endParaRPr lang="en-US" altLang="en-US" sz="1800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다중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플랫폼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협업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 </a:t>
            </a:r>
            <a:r>
              <a:rPr lang="ko-KR" altLang="en-US" sz="1800" dirty="0">
                <a:solidFill>
                  <a:srgbClr val="0070C0"/>
                </a:solidFill>
                <a:latin typeface="+mn-ea"/>
                <a:cs typeface="Gulim"/>
              </a:rPr>
              <a:t>요구</a:t>
            </a:r>
            <a:r>
              <a:rPr lang="en-US" altLang="en-US" sz="1800" dirty="0">
                <a:solidFill>
                  <a:srgbClr val="0070C0"/>
                </a:solidFill>
                <a:latin typeface="+mn-ea"/>
                <a:cs typeface="Gulim"/>
              </a:rPr>
              <a:t>:</a:t>
            </a:r>
            <a:endParaRPr lang="en-US" altLang="en-US" sz="1800" dirty="0">
              <a:solidFill>
                <a:srgbClr val="0070C0"/>
              </a:solidFill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400" dirty="0">
                <a:latin typeface="+mn-ea"/>
                <a:cs typeface="Gulim"/>
              </a:rPr>
              <a:t>• </a:t>
            </a:r>
            <a:r>
              <a:rPr lang="ko-KR" altLang="en-US" sz="1400" dirty="0">
                <a:latin typeface="+mn-ea"/>
                <a:cs typeface="Gulim"/>
              </a:rPr>
              <a:t>모바일과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웹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플랫폼에서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데이터를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동기화하고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일관성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있게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관리하는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중앙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집중화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시스템이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필요하다</a:t>
            </a:r>
            <a:r>
              <a:rPr lang="en-US" altLang="en-US" sz="1400" dirty="0">
                <a:latin typeface="+mn-ea"/>
                <a:cs typeface="Gulim"/>
              </a:rPr>
              <a:t>. </a:t>
            </a: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400" dirty="0">
                <a:latin typeface="+mn-ea"/>
                <a:cs typeface="Gulim"/>
              </a:rPr>
              <a:t>• </a:t>
            </a:r>
            <a:r>
              <a:rPr lang="ko-KR" altLang="en-US" sz="1400" dirty="0">
                <a:latin typeface="+mn-ea"/>
                <a:cs typeface="Gulim"/>
              </a:rPr>
              <a:t>플랫폼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데이터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협업은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물류</a:t>
            </a:r>
            <a:r>
              <a:rPr lang="en-US" altLang="en-US" sz="1400" dirty="0">
                <a:latin typeface="+mn-ea"/>
                <a:cs typeface="Gulim"/>
              </a:rPr>
              <a:t>, </a:t>
            </a:r>
            <a:r>
              <a:rPr lang="ko-KR" altLang="en-US" sz="1400" dirty="0">
                <a:latin typeface="+mn-ea"/>
                <a:cs typeface="Gulim"/>
              </a:rPr>
              <a:t>스마트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홈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등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다양한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산업의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효율성과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확장성을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높이는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핵심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요소다</a:t>
            </a:r>
            <a:r>
              <a:rPr lang="en-US" altLang="en-US" sz="1400" dirty="0">
                <a:latin typeface="+mn-ea"/>
                <a:cs typeface="Gulim"/>
              </a:rPr>
              <a:t>. </a:t>
            </a: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en-US" sz="1800" dirty="0">
                <a:latin typeface="+mn-ea"/>
                <a:cs typeface="Gulim"/>
              </a:rPr>
              <a:t></a:t>
            </a:r>
            <a:endParaRPr lang="en-US" altLang="en-US" sz="1800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Wingdings" panose="05000000000000000000" charset="0"/>
              <a:buChar char=""/>
              <a:tabLst>
                <a:tab pos="299720" algn="l"/>
              </a:tabLst>
            </a:pPr>
            <a:r>
              <a:rPr lang="ko-KR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사용자</a:t>
            </a:r>
            <a:r>
              <a:rPr lang="en-US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경험</a:t>
            </a:r>
            <a:r>
              <a:rPr lang="en-US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최적화</a:t>
            </a:r>
            <a:r>
              <a:rPr lang="en-US" altLang="en-US" dirty="0">
                <a:solidFill>
                  <a:srgbClr val="0070C0"/>
                </a:solidFill>
                <a:latin typeface="+mn-ea"/>
                <a:cs typeface="Gulim"/>
                <a:sym typeface="+mn-ea"/>
              </a:rPr>
              <a:t>:</a:t>
            </a:r>
            <a:endParaRPr lang="en-US" altLang="en-US" dirty="0">
              <a:solidFill>
                <a:srgbClr val="0070C0"/>
              </a:solidFill>
              <a:latin typeface="+mn-ea"/>
              <a:cs typeface="Gulim"/>
              <a:sym typeface="+mn-ea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None/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Gulim"/>
              </a:rPr>
              <a:t>직관적이고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간단한</a:t>
            </a:r>
            <a:r>
              <a:rPr lang="en-US" altLang="en-US" sz="1400" dirty="0">
                <a:latin typeface="+mn-ea"/>
                <a:cs typeface="Gulim"/>
              </a:rPr>
              <a:t> UI</a:t>
            </a:r>
            <a:r>
              <a:rPr lang="ko-KR" altLang="en-US" sz="1400" dirty="0">
                <a:latin typeface="+mn-ea"/>
                <a:cs typeface="Gulim"/>
              </a:rPr>
              <a:t>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실시간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알림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기능은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사용자의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만족도를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높이는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필수적이다</a:t>
            </a:r>
            <a:r>
              <a:rPr lang="en-US" altLang="en-US" sz="1400" dirty="0">
                <a:latin typeface="+mn-ea"/>
                <a:cs typeface="Gulim"/>
              </a:rPr>
              <a:t>. </a:t>
            </a:r>
            <a:endParaRPr lang="en-US" altLang="en-US" sz="1400" dirty="0">
              <a:latin typeface="+mn-ea"/>
              <a:cs typeface="Gulim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None/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Gulim"/>
              </a:rPr>
              <a:t>빠른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응답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속도와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데이터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시각화를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통해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사용자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편의성을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극대화할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수</a:t>
            </a:r>
            <a:r>
              <a:rPr lang="en-US" altLang="en-US" sz="1400" dirty="0">
                <a:latin typeface="+mn-ea"/>
                <a:cs typeface="Gulim"/>
              </a:rPr>
              <a:t> </a:t>
            </a:r>
            <a:r>
              <a:rPr lang="ko-KR" altLang="en-US" sz="1400" dirty="0">
                <a:latin typeface="+mn-ea"/>
                <a:cs typeface="Gulim"/>
              </a:rPr>
              <a:t>있다</a:t>
            </a:r>
            <a:r>
              <a:rPr lang="en-US" altLang="en-US" sz="1400" dirty="0">
                <a:latin typeface="+mn-ea"/>
                <a:cs typeface="Gulim"/>
              </a:rPr>
              <a:t>.</a:t>
            </a:r>
            <a:endParaRPr lang="en-US" altLang="en-US" sz="14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503050405090304"/>
                <a:cs typeface="Times New Roman" panose="02020503050405090304"/>
              </a:rPr>
              <a:t>Lab</a:t>
            </a:r>
            <a:endParaRPr sz="14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7200" y="1219200"/>
          <a:ext cx="8991600" cy="489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3962400"/>
                <a:gridCol w="457200"/>
                <a:gridCol w="472440"/>
                <a:gridCol w="310896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detect.p</a:t>
                      </a:r>
                      <a:r>
                        <a:rPr lang="en-US" altLang="en-US" sz="1000" dirty="0"/>
                        <a:t>y，detect1.py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1-2. </a:t>
                      </a:r>
                      <a:r>
                        <a:rPr lang="en-GB" altLang="ko-KR" sz="1000" dirty="0" err="1"/>
                        <a:t>Ms</a:t>
                      </a:r>
                      <a:r>
                        <a:rPr lang="en-GB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GB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/Users/yuxinyue/Desktop/ROOT/Edge_System/yolov5/data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-GB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-GB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data_processing.py, change_detection.py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data_processing.py, change_detection.py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api_server.py,</a:t>
                      </a:r>
                      <a:r>
                        <a:rPr lang="en-US" altLang="en-US" sz="1000" dirty="0">
                          <a:sym typeface="+mn-ea"/>
                        </a:rPr>
                        <a:t>data_processing.py, change_detection.py</a:t>
                      </a:r>
                      <a:endParaRPr lang="en-US" altLang="en-US" sz="1000" dirty="0"/>
                    </a:p>
                    <a:p>
                      <a:pPr latinLnBrk="1"/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GB" altLang="ko-KR" sz="1000" dirty="0" err="1"/>
                        <a:t>Pythonanywhere</a:t>
                      </a:r>
                      <a:r>
                        <a:rPr lang="en-GB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views.py</a:t>
                      </a:r>
                      <a:endParaRPr lang="en-US" altLang="en-US" sz="1000" dirty="0"/>
                    </a:p>
                    <a:p>
                      <a:pPr latinLnBrk="1"/>
                      <a:r>
                        <a:rPr lang="en-US" altLang="en-US" sz="1000" dirty="0"/>
                        <a:t>urls.py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views.py, serializers.py, models.py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  <a:p>
                      <a:pPr latinLnBrk="1"/>
                      <a:r>
                        <a:rPr lang="en-US" altLang="en-US" sz="1000" dirty="0"/>
                        <a:t>api_views.py, urls.py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api_views.py, serializers.py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258445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MainActivity.java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MainActivity.java, ImageAdapter.java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-GB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MainActivity.java, activity_main.xml, item_image.xml</a:t>
                      </a:r>
                      <a:endParaRPr lang="en-US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en-US" sz="1000" dirty="0"/>
                        <a:t>MainActivity.jav</a:t>
                      </a:r>
                      <a:r>
                        <a:rPr lang="en-US" altLang="en-US" sz="1000" dirty="0"/>
                        <a:t>a</a:t>
                      </a:r>
                      <a:endParaRPr lang="en-US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670941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en-US"/>
              <a:t>YOLOv5 </a:t>
            </a:r>
            <a:r>
              <a:rPr lang="ko-KR" altLang="en-US"/>
              <a:t>모델을</a:t>
            </a:r>
            <a:r>
              <a:rPr lang="en-US" altLang="en-US"/>
              <a:t> </a:t>
            </a:r>
            <a:r>
              <a:rPr lang="ko-KR" altLang="en-US"/>
              <a:t>사용</a:t>
            </a:r>
            <a:r>
              <a:rPr lang="en-US" altLang="en-US"/>
              <a:t>YOLOv5 </a:t>
            </a:r>
            <a:r>
              <a:rPr lang="ko-KR" altLang="en-US"/>
              <a:t>모델을</a:t>
            </a:r>
            <a:r>
              <a:rPr lang="en-US" altLang="en-US"/>
              <a:t> </a:t>
            </a:r>
            <a:r>
              <a:rPr lang="ko-KR" altLang="en-US"/>
              <a:t>사용하여</a:t>
            </a:r>
            <a:r>
              <a:rPr lang="en-US" altLang="en-US"/>
              <a:t> </a:t>
            </a:r>
            <a:r>
              <a:rPr lang="ko-KR" altLang="en-US"/>
              <a:t>실시간</a:t>
            </a:r>
            <a:r>
              <a:rPr lang="en-US" altLang="en-US"/>
              <a:t> </a:t>
            </a:r>
            <a:r>
              <a:rPr lang="ko-KR" altLang="en-US"/>
              <a:t>영상</a:t>
            </a:r>
            <a:r>
              <a:rPr lang="en-US" altLang="en-US"/>
              <a:t> </a:t>
            </a:r>
            <a:r>
              <a:rPr lang="ko-KR" altLang="en-US"/>
              <a:t>스트림에서</a:t>
            </a:r>
            <a:r>
              <a:rPr lang="en-US" altLang="en-US"/>
              <a:t> </a:t>
            </a:r>
            <a:r>
              <a:rPr lang="ko-KR" altLang="en-US"/>
              <a:t>객체를</a:t>
            </a:r>
            <a:r>
              <a:rPr lang="en-US" altLang="en-US"/>
              <a:t> </a:t>
            </a:r>
            <a:r>
              <a:rPr lang="ko-KR" altLang="en-US"/>
              <a:t>탐지하며</a:t>
            </a:r>
            <a:r>
              <a:rPr lang="en-US" altLang="en-US"/>
              <a:t>, </a:t>
            </a:r>
            <a:r>
              <a:rPr lang="ko-KR" altLang="en-US"/>
              <a:t>화면의</a:t>
            </a:r>
            <a:r>
              <a:rPr lang="en-US" altLang="en-US"/>
              <a:t> </a:t>
            </a:r>
            <a:r>
              <a:rPr lang="ko-KR" altLang="en-US"/>
              <a:t>파란색</a:t>
            </a:r>
            <a:r>
              <a:rPr lang="en-US" altLang="en-US"/>
              <a:t> </a:t>
            </a:r>
            <a:r>
              <a:rPr lang="ko-KR" altLang="en-US"/>
              <a:t>상자가</a:t>
            </a:r>
            <a:r>
              <a:rPr lang="en-US" altLang="en-US"/>
              <a:t> 'person'</a:t>
            </a:r>
            <a:r>
              <a:rPr lang="ko-KR" altLang="en-US"/>
              <a:t>과</a:t>
            </a:r>
            <a:r>
              <a:rPr lang="en-US" altLang="en-US"/>
              <a:t> 'clock'</a:t>
            </a:r>
            <a:r>
              <a:rPr lang="ko-KR" altLang="en-US"/>
              <a:t>과</a:t>
            </a:r>
            <a:r>
              <a:rPr lang="en-US" altLang="en-US"/>
              <a:t> </a:t>
            </a:r>
            <a:r>
              <a:rPr lang="ko-KR" altLang="en-US"/>
              <a:t>같은</a:t>
            </a:r>
            <a:r>
              <a:rPr lang="en-US" altLang="en-US"/>
              <a:t> </a:t>
            </a:r>
            <a:r>
              <a:rPr lang="ko-KR" altLang="en-US"/>
              <a:t>탐지된</a:t>
            </a:r>
            <a:r>
              <a:rPr lang="en-US" altLang="en-US"/>
              <a:t> </a:t>
            </a:r>
            <a:r>
              <a:rPr lang="ko-KR" altLang="en-US"/>
              <a:t>객체를</a:t>
            </a:r>
            <a:r>
              <a:rPr lang="en-US" altLang="en-US"/>
              <a:t> </a:t>
            </a:r>
            <a:r>
              <a:rPr lang="ko-KR" altLang="en-US"/>
              <a:t>표시합니다</a:t>
            </a:r>
            <a:r>
              <a:rPr lang="en-US" altLang="en-US"/>
              <a:t>.</a:t>
            </a: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/>
              <a:t>하여</a:t>
            </a:r>
            <a:r>
              <a:rPr lang="en-US" altLang="en-US"/>
              <a:t> </a:t>
            </a:r>
            <a:r>
              <a:rPr lang="ko-KR" altLang="en-US"/>
              <a:t>실시간</a:t>
            </a:r>
            <a:r>
              <a:rPr lang="en-US" altLang="en-US"/>
              <a:t> </a:t>
            </a:r>
            <a:r>
              <a:rPr lang="ko-KR" altLang="en-US"/>
              <a:t>영상</a:t>
            </a:r>
            <a:r>
              <a:rPr lang="en-US" altLang="en-US"/>
              <a:t> </a:t>
            </a:r>
            <a:r>
              <a:rPr lang="ko-KR" altLang="en-US"/>
              <a:t>스트림에서</a:t>
            </a:r>
            <a:r>
              <a:rPr lang="en-US" altLang="en-US"/>
              <a:t> </a:t>
            </a:r>
            <a:r>
              <a:rPr lang="ko-KR" altLang="en-US"/>
              <a:t>객체를</a:t>
            </a:r>
            <a:r>
              <a:rPr lang="en-US" altLang="en-US"/>
              <a:t> </a:t>
            </a:r>
            <a:r>
              <a:rPr lang="ko-KR" altLang="en-US"/>
              <a:t>탐지하며</a:t>
            </a:r>
            <a:r>
              <a:rPr lang="en-US" altLang="en-US"/>
              <a:t>, </a:t>
            </a:r>
            <a:r>
              <a:rPr lang="ko-KR" altLang="en-US"/>
              <a:t>화면의</a:t>
            </a:r>
            <a:r>
              <a:rPr lang="en-US" altLang="en-US"/>
              <a:t> </a:t>
            </a:r>
            <a:r>
              <a:rPr lang="ko-KR" altLang="en-US"/>
              <a:t>파란색</a:t>
            </a:r>
            <a:r>
              <a:rPr lang="en-US" altLang="en-US"/>
              <a:t> </a:t>
            </a:r>
            <a:r>
              <a:rPr lang="ko-KR" altLang="en-US"/>
              <a:t>상자가</a:t>
            </a:r>
            <a:r>
              <a:rPr lang="en-US" altLang="en-US"/>
              <a:t> 'person'</a:t>
            </a:r>
            <a:r>
              <a:rPr lang="ko-KR" altLang="en-US"/>
              <a:t>과</a:t>
            </a:r>
            <a:r>
              <a:rPr lang="en-US" altLang="en-US"/>
              <a:t> 'clock'</a:t>
            </a:r>
            <a:r>
              <a:rPr lang="ko-KR" altLang="en-US"/>
              <a:t>과</a:t>
            </a:r>
            <a:r>
              <a:rPr lang="en-US" altLang="en-US"/>
              <a:t> </a:t>
            </a:r>
            <a:r>
              <a:rPr lang="ko-KR" altLang="en-US"/>
              <a:t>같은</a:t>
            </a:r>
            <a:r>
              <a:rPr lang="en-US" altLang="en-US"/>
              <a:t> </a:t>
            </a:r>
            <a:r>
              <a:rPr lang="ko-KR" altLang="en-US"/>
              <a:t>탐지된</a:t>
            </a:r>
            <a:r>
              <a:rPr lang="en-US" altLang="en-US"/>
              <a:t> </a:t>
            </a:r>
            <a:r>
              <a:rPr lang="ko-KR" altLang="en-US"/>
              <a:t>객체를</a:t>
            </a:r>
            <a:r>
              <a:rPr lang="en-US" altLang="en-US"/>
              <a:t> </a:t>
            </a:r>
            <a:r>
              <a:rPr lang="ko-KR" altLang="en-US"/>
              <a:t>표시합니다</a:t>
            </a:r>
            <a:r>
              <a:rPr lang="en-US" altLang="en-US"/>
              <a:t>.</a:t>
            </a: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en-US"/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598805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7835" y="4038600"/>
            <a:ext cx="4309110" cy="7556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125" y="4038600"/>
            <a:ext cx="4309110" cy="3752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GB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Picture 6" descr="Page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981200"/>
            <a:ext cx="3523615" cy="18440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74040" y="1371600"/>
            <a:ext cx="2936240" cy="778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000"/>
              <a:t>YOLOv5 </a:t>
            </a:r>
            <a:r>
              <a:rPr lang="ko-KR" altLang="en-US" sz="1000"/>
              <a:t>모델을</a:t>
            </a:r>
            <a:r>
              <a:rPr lang="en-US" altLang="en-US" sz="1000"/>
              <a:t> </a:t>
            </a:r>
            <a:r>
              <a:rPr lang="ko-KR" altLang="en-US" sz="1000"/>
              <a:t>사용하여</a:t>
            </a:r>
            <a:r>
              <a:rPr lang="en-US" altLang="en-US" sz="1000"/>
              <a:t> </a:t>
            </a:r>
            <a:r>
              <a:rPr lang="ko-KR" altLang="en-US" sz="1000"/>
              <a:t>실시간</a:t>
            </a:r>
            <a:r>
              <a:rPr lang="en-US" altLang="en-US" sz="1000"/>
              <a:t> </a:t>
            </a:r>
            <a:r>
              <a:rPr lang="ko-KR" altLang="en-US" sz="1000"/>
              <a:t>영상</a:t>
            </a:r>
            <a:r>
              <a:rPr lang="en-US" altLang="en-US" sz="1000"/>
              <a:t> </a:t>
            </a:r>
            <a:r>
              <a:rPr lang="ko-KR" altLang="en-US" sz="1000"/>
              <a:t>스트림에서</a:t>
            </a:r>
            <a:r>
              <a:rPr lang="en-US" altLang="en-US" sz="1000"/>
              <a:t> </a:t>
            </a:r>
            <a:r>
              <a:rPr lang="ko-KR" altLang="en-US" sz="1000"/>
              <a:t>객체를</a:t>
            </a:r>
            <a:r>
              <a:rPr lang="en-US" altLang="en-US" sz="1000"/>
              <a:t> </a:t>
            </a:r>
            <a:r>
              <a:rPr lang="ko-KR" altLang="en-US" sz="1000"/>
              <a:t>탐지하며</a:t>
            </a:r>
            <a:r>
              <a:rPr lang="en-US" altLang="en-US" sz="1000"/>
              <a:t>, </a:t>
            </a:r>
            <a:r>
              <a:rPr lang="ko-KR" altLang="en-US" sz="1000"/>
              <a:t>화면의</a:t>
            </a:r>
            <a:r>
              <a:rPr lang="en-US" altLang="en-US" sz="1000"/>
              <a:t> </a:t>
            </a:r>
            <a:r>
              <a:rPr lang="ko-KR" altLang="en-US" sz="1000"/>
              <a:t>파란색</a:t>
            </a:r>
            <a:r>
              <a:rPr lang="en-US" altLang="en-US" sz="1000"/>
              <a:t> </a:t>
            </a:r>
            <a:r>
              <a:rPr lang="ko-KR" altLang="en-US" sz="1000"/>
              <a:t>상자가</a:t>
            </a:r>
            <a:r>
              <a:rPr lang="en-US" altLang="en-US" sz="1000"/>
              <a:t> 'person'</a:t>
            </a:r>
            <a:r>
              <a:rPr lang="ko-KR" altLang="en-US" sz="1000"/>
              <a:t>과</a:t>
            </a:r>
            <a:r>
              <a:rPr lang="en-US" altLang="en-US" sz="1000"/>
              <a:t> 'clock'</a:t>
            </a:r>
            <a:r>
              <a:rPr lang="ko-KR" altLang="en-US" sz="1000"/>
              <a:t>과</a:t>
            </a:r>
            <a:r>
              <a:rPr lang="en-US" altLang="en-US" sz="1000"/>
              <a:t> </a:t>
            </a:r>
            <a:r>
              <a:rPr lang="ko-KR" altLang="en-US" sz="1000"/>
              <a:t>같은</a:t>
            </a:r>
            <a:r>
              <a:rPr lang="en-US" altLang="en-US" sz="1000"/>
              <a:t> </a:t>
            </a:r>
            <a:r>
              <a:rPr lang="ko-KR" altLang="en-US" sz="1000"/>
              <a:t>탐지된</a:t>
            </a:r>
            <a:r>
              <a:rPr lang="en-US" altLang="en-US" sz="1000"/>
              <a:t> </a:t>
            </a:r>
            <a:r>
              <a:rPr lang="ko-KR" altLang="en-US" sz="1000"/>
              <a:t>객체를</a:t>
            </a:r>
            <a:r>
              <a:rPr lang="en-US" altLang="en-US" sz="1000"/>
              <a:t> </a:t>
            </a:r>
            <a:r>
              <a:rPr lang="ko-KR" altLang="en-US" sz="1000"/>
              <a:t>표시함</a:t>
            </a:r>
            <a:r>
              <a:rPr lang="en-US" altLang="ko-KR" sz="1000"/>
              <a:t>.</a:t>
            </a:r>
            <a:endParaRPr lang="en-US" altLang="en-US" sz="1000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1780540"/>
            <a:ext cx="1555750" cy="2074545"/>
          </a:xfrm>
          <a:prstGeom prst="rect">
            <a:avLst/>
          </a:prstGeom>
        </p:spPr>
      </p:pic>
      <p:pic>
        <p:nvPicPr>
          <p:cNvPr id="13" name="Picture 12" descr="Screenshot 2024-12-17 at 10.54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545" y="2514600"/>
            <a:ext cx="2724785" cy="678180"/>
          </a:xfrm>
          <a:prstGeom prst="rect">
            <a:avLst/>
          </a:prstGeom>
        </p:spPr>
      </p:pic>
      <p:pic>
        <p:nvPicPr>
          <p:cNvPr id="14" name="Picture 13" descr="Screenshot 2024-12-17 at 10.48.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413885"/>
            <a:ext cx="1949450" cy="2139315"/>
          </a:xfrm>
          <a:prstGeom prst="rect">
            <a:avLst/>
          </a:prstGeom>
        </p:spPr>
      </p:pic>
      <p:pic>
        <p:nvPicPr>
          <p:cNvPr id="15" name="Picture 14" descr="Screenshot 2024-12-17 at 11.02.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5257800"/>
            <a:ext cx="2211705" cy="1450975"/>
          </a:xfrm>
          <a:prstGeom prst="rect">
            <a:avLst/>
          </a:prstGeom>
        </p:spPr>
      </p:pic>
      <p:pic>
        <p:nvPicPr>
          <p:cNvPr id="16" name="Picture 15" descr="Screenshot 2024-12-17 at 11.05.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495800"/>
            <a:ext cx="2861310" cy="54038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708140" y="1613535"/>
            <a:ext cx="2832735" cy="63055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ko-KR" sz="1000"/>
              <a:t>MS COCO </a:t>
            </a:r>
            <a:r>
              <a:rPr lang="ko-KR" altLang="en-US" sz="1000"/>
              <a:t>데이터셋으로 학습된 </a:t>
            </a:r>
            <a:r>
              <a:rPr lang="en-US" altLang="ko-KR" sz="1000"/>
              <a:t>YOLOv5 </a:t>
            </a:r>
            <a:r>
              <a:rPr lang="ko-KR" altLang="en-US" sz="1000"/>
              <a:t>모델을 통해 </a:t>
            </a:r>
            <a:r>
              <a:rPr lang="en-US" altLang="ko-KR" sz="1000"/>
              <a:t>80</a:t>
            </a:r>
            <a:r>
              <a:rPr lang="ko-KR" altLang="en-US" sz="1000"/>
              <a:t>가지 다양한 객체를 탐지할 수 있으며</a:t>
            </a:r>
            <a:r>
              <a:rPr lang="en-US" altLang="ko-KR" sz="1000"/>
              <a:t>, </a:t>
            </a:r>
            <a:r>
              <a:rPr lang="ko-KR" altLang="en-US" sz="1000"/>
              <a:t>이미지 내 여러 객체를 정확히 인식함</a:t>
            </a:r>
            <a:r>
              <a:rPr lang="en-US" altLang="ko-KR" sz="1000"/>
              <a:t>.</a:t>
            </a:r>
            <a:endParaRPr lang="en-US" altLang="ko-KR" sz="1000"/>
          </a:p>
        </p:txBody>
      </p:sp>
      <p:sp>
        <p:nvSpPr>
          <p:cNvPr id="12" name="Text Box 11"/>
          <p:cNvSpPr txBox="1"/>
          <p:nvPr/>
        </p:nvSpPr>
        <p:spPr>
          <a:xfrm>
            <a:off x="76200" y="5334000"/>
            <a:ext cx="2168525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ko-KR" altLang="en-US" sz="1000"/>
              <a:t>변화 감지 기능을 구현하여 입력된 이미지와 기존 데이터 간 동일한 종류의 객체를 비교하고 변화 여부를 감지</a:t>
            </a:r>
            <a:endParaRPr lang="en-US" altLang="ko-KR" sz="1600"/>
          </a:p>
        </p:txBody>
      </p:sp>
      <p:sp>
        <p:nvSpPr>
          <p:cNvPr id="17" name="Text Box 16"/>
          <p:cNvSpPr txBox="1"/>
          <p:nvPr/>
        </p:nvSpPr>
        <p:spPr>
          <a:xfrm>
            <a:off x="7772400" y="5029200"/>
            <a:ext cx="1859280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ko-KR" sz="1000"/>
              <a:t>HTTP Restful API</a:t>
            </a:r>
            <a:r>
              <a:rPr lang="ko-KR" altLang="en-US" sz="1000"/>
              <a:t>를 사용하여 탐지된 결과를 서버에 전송하고</a:t>
            </a:r>
            <a:r>
              <a:rPr lang="en-US" altLang="ko-KR" sz="1000"/>
              <a:t>, JSON </a:t>
            </a:r>
            <a:r>
              <a:rPr lang="ko-KR" altLang="en-US" sz="1000"/>
              <a:t>형식의 응답 데이터를 통해 결과를 확인</a:t>
            </a:r>
            <a:endParaRPr lang="ko-KR" altLang="en-US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15392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/>
              <a:t>변화</a:t>
            </a:r>
            <a:r>
              <a:rPr lang="en-US" altLang="en-US" sz="1000"/>
              <a:t> </a:t>
            </a:r>
            <a:r>
              <a:rPr lang="ko-KR" altLang="en-US" sz="1000"/>
              <a:t>감지</a:t>
            </a:r>
            <a:r>
              <a:rPr lang="en-US" altLang="en-US" sz="1000"/>
              <a:t> </a:t>
            </a:r>
            <a:r>
              <a:rPr lang="ko-KR" altLang="en-US" sz="1000"/>
              <a:t>알림</a:t>
            </a:r>
            <a:r>
              <a:rPr lang="en-US" altLang="en-US" sz="1000"/>
              <a:t> </a:t>
            </a:r>
            <a:r>
              <a:rPr lang="ko-KR" altLang="en-US" sz="1000"/>
              <a:t>기능</a:t>
            </a:r>
            <a:endParaRPr lang="ko-KR" altLang="en-US" sz="100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en-US" altLang="en-US" sz="1000"/>
              <a:t>smtplib </a:t>
            </a:r>
            <a:r>
              <a:rPr lang="ko-KR" altLang="en-US" sz="1000"/>
              <a:t>모듈을</a:t>
            </a:r>
            <a:r>
              <a:rPr lang="en-US" altLang="en-US" sz="1000"/>
              <a:t> </a:t>
            </a:r>
            <a:r>
              <a:rPr lang="ko-KR" altLang="en-US" sz="1000"/>
              <a:t>사용하여</a:t>
            </a:r>
            <a:r>
              <a:rPr lang="en-US" altLang="en-US" sz="1000"/>
              <a:t> </a:t>
            </a:r>
            <a:r>
              <a:rPr lang="ko-KR" altLang="en-US" sz="1000"/>
              <a:t>이메일</a:t>
            </a:r>
            <a:r>
              <a:rPr lang="en-US" altLang="en-US" sz="1000"/>
              <a:t> </a:t>
            </a:r>
            <a:r>
              <a:rPr lang="ko-KR" altLang="en-US" sz="1000"/>
              <a:t>알림</a:t>
            </a:r>
            <a:r>
              <a:rPr lang="en-US" altLang="en-US" sz="1000"/>
              <a:t> </a:t>
            </a:r>
            <a:r>
              <a:rPr lang="ko-KR" altLang="en-US" sz="1000"/>
              <a:t>전송</a:t>
            </a:r>
            <a:endParaRPr lang="ko-KR" altLang="en-US" sz="100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en-US" altLang="en-US" sz="1000"/>
              <a:t>logging </a:t>
            </a:r>
            <a:r>
              <a:rPr lang="ko-KR" altLang="en-US" sz="1000"/>
              <a:t>모듈을</a:t>
            </a:r>
            <a:r>
              <a:rPr lang="en-US" altLang="en-US" sz="1000"/>
              <a:t> </a:t>
            </a:r>
            <a:r>
              <a:rPr lang="ko-KR" altLang="en-US" sz="1000"/>
              <a:t>사용하여</a:t>
            </a:r>
            <a:r>
              <a:rPr lang="en-US" altLang="en-US" sz="1000"/>
              <a:t> </a:t>
            </a:r>
            <a:r>
              <a:rPr lang="ko-KR" altLang="en-US" sz="1000"/>
              <a:t>검출</a:t>
            </a:r>
            <a:r>
              <a:rPr lang="en-US" altLang="en-US" sz="1000"/>
              <a:t> </a:t>
            </a:r>
            <a:r>
              <a:rPr lang="ko-KR" altLang="en-US" sz="1000"/>
              <a:t>결과</a:t>
            </a:r>
            <a:r>
              <a:rPr lang="en-US" altLang="en-US" sz="1000"/>
              <a:t> </a:t>
            </a:r>
            <a:r>
              <a:rPr lang="ko-KR" altLang="en-US" sz="1000"/>
              <a:t>로그</a:t>
            </a:r>
            <a:r>
              <a:rPr lang="en-US" altLang="en-US" sz="1000"/>
              <a:t> </a:t>
            </a:r>
            <a:r>
              <a:rPr lang="ko-KR" altLang="en-US" sz="1000"/>
              <a:t>기록</a:t>
            </a:r>
            <a:endParaRPr lang="ko-KR" altLang="en-US" sz="100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419225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Wingdings" panose="05000000000000000000" charset="0"/>
              <a:buChar char=""/>
              <a:tabLst>
                <a:tab pos="690880" algn="l"/>
                <a:tab pos="691515" algn="l"/>
              </a:tabLst>
            </a:pPr>
            <a:r>
              <a:rPr lang="ko-KR" altLang="en-US" sz="1000"/>
              <a:t>데이터</a:t>
            </a:r>
            <a:r>
              <a:rPr lang="en-US" altLang="en-US" sz="1000"/>
              <a:t> </a:t>
            </a:r>
            <a:r>
              <a:rPr lang="ko-KR" altLang="en-US" sz="1000"/>
              <a:t>시각화</a:t>
            </a:r>
            <a:r>
              <a:rPr lang="en-US" altLang="en-US" sz="1000"/>
              <a:t> </a:t>
            </a:r>
            <a:r>
              <a:rPr lang="ko-KR" altLang="en-US" sz="1000"/>
              <a:t>기능</a:t>
            </a:r>
            <a:endParaRPr lang="ko-KR" altLang="en-US" sz="100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en-US" altLang="en-US" sz="1000"/>
              <a:t>matplotlib </a:t>
            </a:r>
            <a:r>
              <a:rPr lang="ko-KR" altLang="en-US" sz="1000"/>
              <a:t>또는</a:t>
            </a:r>
            <a:r>
              <a:rPr lang="en-US" altLang="en-US" sz="1000"/>
              <a:t> seaborn </a:t>
            </a:r>
            <a:r>
              <a:rPr lang="ko-KR" altLang="en-US" sz="1000"/>
              <a:t>라이브러리를</a:t>
            </a:r>
            <a:r>
              <a:rPr lang="en-US" altLang="en-US" sz="1000"/>
              <a:t> </a:t>
            </a:r>
            <a:r>
              <a:rPr lang="ko-KR" altLang="en-US" sz="1000"/>
              <a:t>사용하여</a:t>
            </a:r>
            <a:r>
              <a:rPr lang="en-US" altLang="en-US" sz="1000"/>
              <a:t> </a:t>
            </a:r>
            <a:r>
              <a:rPr lang="ko-KR" altLang="en-US" sz="1000"/>
              <a:t>변화</a:t>
            </a:r>
            <a:r>
              <a:rPr lang="en-US" altLang="en-US" sz="1000"/>
              <a:t> </a:t>
            </a:r>
            <a:r>
              <a:rPr lang="ko-KR" altLang="en-US" sz="1000"/>
              <a:t>감지</a:t>
            </a:r>
            <a:r>
              <a:rPr lang="en-US" altLang="en-US" sz="1000"/>
              <a:t> </a:t>
            </a:r>
            <a:r>
              <a:rPr lang="ko-KR" altLang="en-US" sz="1000"/>
              <a:t>결과</a:t>
            </a:r>
            <a:r>
              <a:rPr lang="en-US" altLang="en-US" sz="1000"/>
              <a:t> </a:t>
            </a:r>
            <a:r>
              <a:rPr lang="ko-KR" altLang="en-US" sz="1000"/>
              <a:t>시각화</a:t>
            </a:r>
            <a:endParaRPr lang="ko-KR" altLang="en-US" sz="100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Font typeface="Arial" panose="020B0604020202090204" pitchFamily="34" charset="0"/>
              <a:buChar char="•"/>
              <a:tabLst>
                <a:tab pos="690880" algn="l"/>
                <a:tab pos="691515" algn="l"/>
              </a:tabLst>
            </a:pPr>
            <a:r>
              <a:rPr lang="ko-KR" altLang="en-US" sz="1000"/>
              <a:t>데이터</a:t>
            </a:r>
            <a:r>
              <a:rPr lang="en-US" altLang="en-US" sz="1000"/>
              <a:t> </a:t>
            </a:r>
            <a:r>
              <a:rPr lang="ko-KR" altLang="en-US" sz="1000"/>
              <a:t>통계를</a:t>
            </a:r>
            <a:r>
              <a:rPr lang="en-US" altLang="en-US" sz="1000"/>
              <a:t> </a:t>
            </a:r>
            <a:r>
              <a:rPr lang="ko-KR" altLang="en-US" sz="1000"/>
              <a:t>통해</a:t>
            </a:r>
            <a:r>
              <a:rPr lang="en-US" altLang="en-US" sz="1000"/>
              <a:t> </a:t>
            </a:r>
            <a:r>
              <a:rPr lang="ko-KR" altLang="en-US" sz="1000"/>
              <a:t>그래프</a:t>
            </a:r>
            <a:r>
              <a:rPr lang="en-US" altLang="en-US" sz="1000"/>
              <a:t> </a:t>
            </a:r>
            <a:r>
              <a:rPr lang="ko-KR" altLang="en-US" sz="1000"/>
              <a:t>및</a:t>
            </a:r>
            <a:r>
              <a:rPr lang="en-US" altLang="en-US" sz="1000"/>
              <a:t> </a:t>
            </a:r>
            <a:r>
              <a:rPr lang="ko-KR" altLang="en-US" sz="1000"/>
              <a:t>차트</a:t>
            </a:r>
            <a:r>
              <a:rPr lang="en-US" altLang="en-US" sz="1000"/>
              <a:t> </a:t>
            </a:r>
            <a:r>
              <a:rPr lang="ko-KR" altLang="en-US" sz="1000"/>
              <a:t>생성</a:t>
            </a:r>
            <a:endParaRPr lang="ko-KR" altLang="en-US" sz="1000"/>
          </a:p>
          <a:p>
            <a:endParaRPr kumimoji="1" lang="ko-KR" altLang="en-US" sz="1000" dirty="0"/>
          </a:p>
        </p:txBody>
      </p:sp>
      <p:pic>
        <p:nvPicPr>
          <p:cNvPr id="5" name="Picture 4" descr="Screenshot 2024-12-17 at 18.38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2895600"/>
            <a:ext cx="3488690" cy="1966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58465"/>
            <a:ext cx="2052955" cy="1539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9202</Words>
  <Application>WPS Writer</Application>
  <PresentationFormat>A4 용지(210x297mm)</PresentationFormat>
  <Paragraphs>541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51" baseType="lpstr">
      <vt:lpstr>Arial</vt:lpstr>
      <vt:lpstr>宋体</vt:lpstr>
      <vt:lpstr>Wingdings</vt:lpstr>
      <vt:lpstr>Malgun Gothic</vt:lpstr>
      <vt:lpstr>Apple SD Gothic Neo</vt:lpstr>
      <vt:lpstr>Consolas</vt:lpstr>
      <vt:lpstr>Thonburi</vt:lpstr>
      <vt:lpstr>Times New Roman</vt:lpstr>
      <vt:lpstr>Times New Roman</vt:lpstr>
      <vt:lpstr>Arial</vt:lpstr>
      <vt:lpstr>Wingdings</vt:lpstr>
      <vt:lpstr>Gulim</vt:lpstr>
      <vt:lpstr>PingFang SC</vt:lpstr>
      <vt:lpstr>Wingdings</vt:lpstr>
      <vt:lpstr>Calibri</vt:lpstr>
      <vt:lpstr>Helvetica Neue</vt:lpstr>
      <vt:lpstr>Malgun Gothic</vt:lpstr>
      <vt:lpstr>微软雅黑</vt:lpstr>
      <vt:lpstr>汉仪旗黑</vt:lpstr>
      <vt:lpstr>宋体</vt:lpstr>
      <vt:lpstr>Arial Unicode MS</vt:lpstr>
      <vt:lpstr>Arial MT</vt:lpstr>
      <vt:lpstr>汉仪书宋二KW</vt:lpstr>
      <vt:lpstr>Arial MT</vt:lpstr>
      <vt:lpstr>Consolas</vt:lpstr>
      <vt:lpstr>Gulim</vt:lpstr>
      <vt:lpstr>苹方-简</vt:lpstr>
      <vt:lpstr>BatangChe</vt:lpstr>
      <vt:lpstr>Malgun Gothic</vt:lpstr>
      <vt:lpstr>Office Theme</vt:lpstr>
      <vt:lpstr>Mobile/WebService Project</vt:lpstr>
      <vt:lpstr>목차</vt:lpstr>
      <vt:lpstr>요구조건</vt:lpstr>
      <vt:lpstr>시스템 구성도 </vt:lpstr>
      <vt:lpstr>PowerPoint 演示文稿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PowerPoint 演示文稿</vt:lpstr>
      <vt:lpstr>PowerPoint 演示文稿</vt:lpstr>
      <vt:lpstr>PowerPoint 演示文稿</vt:lpstr>
      <vt:lpstr>PowerPoint 演示文稿</vt:lpstr>
      <vt:lpstr>사 용 자 시 나 리 오 (Ui 구 성 )</vt:lpstr>
      <vt:lpstr>개발과정의 이슈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2</cp:lastModifiedBy>
  <cp:revision>84</cp:revision>
  <dcterms:created xsi:type="dcterms:W3CDTF">2024-12-17T15:25:44Z</dcterms:created>
  <dcterms:modified xsi:type="dcterms:W3CDTF">2024-12-17T15:25:44Z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2018-05-12T00:00:00Z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2020-06-10T00:00:00Z</vt:filetime>
  </property>
  <property fmtid="{D5CDD505-2E9C-101B-9397-08002B2CF9AE}" pid="5" name="ICV">
    <vt:lpwstr>5EBABCAF55E4E7052D0560679346E8AF_43</vt:lpwstr>
  </property>
  <property fmtid="{D5CDD505-2E9C-101B-9397-08002B2CF9AE}" pid="6" name="KSOProductBuildVer">
    <vt:lpwstr>1033-6.13.2.8918</vt:lpwstr>
  </property>
</Properties>
</file>